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IBM Plex Mono Medium"/>
      <p:regular r:id="rId40"/>
      <p:bold r:id="rId41"/>
      <p:italic r:id="rId42"/>
      <p:boldItalic r:id="rId43"/>
    </p:embeddedFont>
    <p:embeddedFont>
      <p:font typeface="Lora SemiBold"/>
      <p:regular r:id="rId44"/>
      <p:bold r:id="rId45"/>
      <p:italic r:id="rId46"/>
      <p:boldItalic r:id="rId47"/>
    </p:embeddedFont>
    <p:embeddedFont>
      <p:font typeface="Overpass SemiBold"/>
      <p:regular r:id="rId48"/>
      <p:bold r:id="rId49"/>
      <p:italic r:id="rId50"/>
      <p:boldItalic r:id="rId51"/>
    </p:embeddedFont>
    <p:embeddedFont>
      <p:font typeface="IBM Plex Mono"/>
      <p:regular r:id="rId52"/>
      <p:bold r:id="rId53"/>
      <p:italic r:id="rId54"/>
      <p:boldItalic r:id="rId55"/>
    </p:embeddedFont>
    <p:embeddedFont>
      <p:font typeface="Alfa Slab One"/>
      <p:regular r:id="rId56"/>
    </p:embeddedFont>
    <p:embeddedFont>
      <p:font typeface="Montserrat SemiBold"/>
      <p:regular r:id="rId57"/>
      <p:bold r:id="rId58"/>
      <p:italic r:id="rId59"/>
      <p:boldItalic r:id="rId60"/>
    </p:embeddedFont>
    <p:embeddedFont>
      <p:font typeface="Creepster"/>
      <p:regular r:id="rId61"/>
    </p:embeddedFont>
    <p:embeddedFont>
      <p:font typeface="Montserrat"/>
      <p:regular r:id="rId62"/>
      <p:bold r:id="rId63"/>
      <p:italic r:id="rId64"/>
      <p:boldItalic r:id="rId65"/>
    </p:embeddedFont>
    <p:embeddedFont>
      <p:font typeface="Montserrat Medium"/>
      <p:regular r:id="rId66"/>
      <p:bold r:id="rId67"/>
      <p:italic r:id="rId68"/>
      <p:boldItalic r:id="rId69"/>
    </p:embeddedFont>
    <p:embeddedFont>
      <p:font typeface="Overpass"/>
      <p:regular r:id="rId70"/>
      <p:bold r:id="rId71"/>
      <p:italic r:id="rId72"/>
      <p:boldItalic r:id="rId73"/>
    </p:embeddedFont>
    <p:embeddedFont>
      <p:font typeface="Oswald Light"/>
      <p:regular r:id="rId74"/>
      <p:bold r:id="rId75"/>
    </p:embeddedFont>
    <p:embeddedFont>
      <p:font typeface="Lora"/>
      <p:regular r:id="rId76"/>
      <p:bold r:id="rId77"/>
      <p:italic r:id="rId78"/>
      <p:boldItalic r:id="rId79"/>
    </p:embeddedFont>
    <p:embeddedFont>
      <p:font typeface="Montserrat ExtraBold"/>
      <p:bold r:id="rId80"/>
      <p:boldItalic r:id="rId81"/>
    </p:embeddedFont>
    <p:embeddedFont>
      <p:font typeface="Oswald"/>
      <p:regular r:id="rId82"/>
      <p:bold r:id="rId83"/>
    </p:embeddedFont>
    <p:embeddedFont>
      <p:font typeface="Comfortaa"/>
      <p:regular r:id="rId84"/>
      <p:bold r:id="rId85"/>
    </p:embeddedFont>
    <p:embeddedFont>
      <p:font typeface="Overpass Medium"/>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A0C6B7-4EEC-4720-BA55-D892108FA16C}">
  <a:tblStyle styleId="{EBA0C6B7-4EEC-4720-BA55-D892108FA1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MonoMedium-regular.fntdata"/><Relationship Id="rId84" Type="http://schemas.openxmlformats.org/officeDocument/2006/relationships/font" Target="fonts/Comfortaa-regular.fntdata"/><Relationship Id="rId83" Type="http://schemas.openxmlformats.org/officeDocument/2006/relationships/font" Target="fonts/Oswald-bold.fntdata"/><Relationship Id="rId42" Type="http://schemas.openxmlformats.org/officeDocument/2006/relationships/font" Target="fonts/IBMPlexMonoMedium-italic.fntdata"/><Relationship Id="rId86" Type="http://schemas.openxmlformats.org/officeDocument/2006/relationships/font" Target="fonts/OverpassMedium-regular.fntdata"/><Relationship Id="rId41" Type="http://schemas.openxmlformats.org/officeDocument/2006/relationships/font" Target="fonts/IBMPlexMonoMedium-bold.fntdata"/><Relationship Id="rId85" Type="http://schemas.openxmlformats.org/officeDocument/2006/relationships/font" Target="fonts/Comfortaa-bold.fntdata"/><Relationship Id="rId44" Type="http://schemas.openxmlformats.org/officeDocument/2006/relationships/font" Target="fonts/LoraSemiBold-regular.fntdata"/><Relationship Id="rId88" Type="http://schemas.openxmlformats.org/officeDocument/2006/relationships/font" Target="fonts/OverpassMedium-italic.fntdata"/><Relationship Id="rId43" Type="http://schemas.openxmlformats.org/officeDocument/2006/relationships/font" Target="fonts/IBMPlexMonoMedium-boldItalic.fntdata"/><Relationship Id="rId87" Type="http://schemas.openxmlformats.org/officeDocument/2006/relationships/font" Target="fonts/OverpassMedium-bold.fntdata"/><Relationship Id="rId46" Type="http://schemas.openxmlformats.org/officeDocument/2006/relationships/font" Target="fonts/LoraSemiBold-italic.fntdata"/><Relationship Id="rId45" Type="http://schemas.openxmlformats.org/officeDocument/2006/relationships/font" Target="fonts/LoraSemiBold-bold.fntdata"/><Relationship Id="rId89" Type="http://schemas.openxmlformats.org/officeDocument/2006/relationships/font" Target="fonts/OverpassMedium-boldItalic.fntdata"/><Relationship Id="rId80" Type="http://schemas.openxmlformats.org/officeDocument/2006/relationships/font" Target="fonts/MontserratExtraBold-bold.fntdata"/><Relationship Id="rId82" Type="http://schemas.openxmlformats.org/officeDocument/2006/relationships/font" Target="fonts/Oswald-regular.fntdata"/><Relationship Id="rId81"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verpassSemiBold-regular.fntdata"/><Relationship Id="rId47" Type="http://schemas.openxmlformats.org/officeDocument/2006/relationships/font" Target="fonts/LoraSemiBold-boldItalic.fntdata"/><Relationship Id="rId49" Type="http://schemas.openxmlformats.org/officeDocument/2006/relationships/font" Target="fonts/Overpass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verpass-boldItalic.fntdata"/><Relationship Id="rId72" Type="http://schemas.openxmlformats.org/officeDocument/2006/relationships/font" Target="fonts/Overpass-italic.fntdata"/><Relationship Id="rId31" Type="http://schemas.openxmlformats.org/officeDocument/2006/relationships/slide" Target="slides/slide25.xml"/><Relationship Id="rId75" Type="http://schemas.openxmlformats.org/officeDocument/2006/relationships/font" Target="fonts/OswaldLight-bold.fntdata"/><Relationship Id="rId30" Type="http://schemas.openxmlformats.org/officeDocument/2006/relationships/slide" Target="slides/slide24.xml"/><Relationship Id="rId74" Type="http://schemas.openxmlformats.org/officeDocument/2006/relationships/font" Target="fonts/OswaldLight-regular.fntdata"/><Relationship Id="rId33" Type="http://schemas.openxmlformats.org/officeDocument/2006/relationships/slide" Target="slides/slide27.xml"/><Relationship Id="rId77" Type="http://schemas.openxmlformats.org/officeDocument/2006/relationships/font" Target="fonts/Lora-bold.fntdata"/><Relationship Id="rId32" Type="http://schemas.openxmlformats.org/officeDocument/2006/relationships/slide" Target="slides/slide26.xml"/><Relationship Id="rId76" Type="http://schemas.openxmlformats.org/officeDocument/2006/relationships/font" Target="fonts/Lora-regular.fntdata"/><Relationship Id="rId35" Type="http://schemas.openxmlformats.org/officeDocument/2006/relationships/slide" Target="slides/slide29.xml"/><Relationship Id="rId79" Type="http://schemas.openxmlformats.org/officeDocument/2006/relationships/font" Target="fonts/Lora-boldItalic.fntdata"/><Relationship Id="rId34" Type="http://schemas.openxmlformats.org/officeDocument/2006/relationships/slide" Target="slides/slide28.xml"/><Relationship Id="rId78" Type="http://schemas.openxmlformats.org/officeDocument/2006/relationships/font" Target="fonts/Lora-italic.fntdata"/><Relationship Id="rId71" Type="http://schemas.openxmlformats.org/officeDocument/2006/relationships/font" Target="fonts/Overpass-bold.fntdata"/><Relationship Id="rId70" Type="http://schemas.openxmlformats.org/officeDocument/2006/relationships/font" Target="fonts/Overpas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regular.fntdata"/><Relationship Id="rId61" Type="http://schemas.openxmlformats.org/officeDocument/2006/relationships/font" Target="fonts/Creepster-regular.fntdata"/><Relationship Id="rId20" Type="http://schemas.openxmlformats.org/officeDocument/2006/relationships/slide" Target="slides/slide14.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6.xml"/><Relationship Id="rId66" Type="http://schemas.openxmlformats.org/officeDocument/2006/relationships/font" Target="fonts/MontserratMedium-regular.fntdata"/><Relationship Id="rId21" Type="http://schemas.openxmlformats.org/officeDocument/2006/relationships/slide" Target="slides/slide15.xml"/><Relationship Id="rId65" Type="http://schemas.openxmlformats.org/officeDocument/2006/relationships/font" Target="fonts/Montserrat-boldItalic.fntdata"/><Relationship Id="rId24" Type="http://schemas.openxmlformats.org/officeDocument/2006/relationships/slide" Target="slides/slide18.xml"/><Relationship Id="rId68" Type="http://schemas.openxmlformats.org/officeDocument/2006/relationships/font" Target="fonts/MontserratMedium-italic.fntdata"/><Relationship Id="rId23" Type="http://schemas.openxmlformats.org/officeDocument/2006/relationships/slide" Target="slides/slide17.xml"/><Relationship Id="rId67" Type="http://schemas.openxmlformats.org/officeDocument/2006/relationships/font" Target="fonts/MontserratMedium-bold.fntdata"/><Relationship Id="rId60" Type="http://schemas.openxmlformats.org/officeDocument/2006/relationships/font" Target="fonts/MontserratSemiBold-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Medium-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verpassSemiBold-boldItalic.fntdata"/><Relationship Id="rId50" Type="http://schemas.openxmlformats.org/officeDocument/2006/relationships/font" Target="fonts/OverpassSemiBold-italic.fntdata"/><Relationship Id="rId53" Type="http://schemas.openxmlformats.org/officeDocument/2006/relationships/font" Target="fonts/IBMPlexMono-bold.fntdata"/><Relationship Id="rId52" Type="http://schemas.openxmlformats.org/officeDocument/2006/relationships/font" Target="fonts/IBMPlexMono-regular.fntdata"/><Relationship Id="rId11" Type="http://schemas.openxmlformats.org/officeDocument/2006/relationships/slide" Target="slides/slide5.xml"/><Relationship Id="rId55" Type="http://schemas.openxmlformats.org/officeDocument/2006/relationships/font" Target="fonts/IBMPlexMono-boldItalic.fntdata"/><Relationship Id="rId10" Type="http://schemas.openxmlformats.org/officeDocument/2006/relationships/slide" Target="slides/slide4.xml"/><Relationship Id="rId54" Type="http://schemas.openxmlformats.org/officeDocument/2006/relationships/font" Target="fonts/IBMPlexMono-italic.fntdata"/><Relationship Id="rId13" Type="http://schemas.openxmlformats.org/officeDocument/2006/relationships/slide" Target="slides/slide7.xml"/><Relationship Id="rId57" Type="http://schemas.openxmlformats.org/officeDocument/2006/relationships/font" Target="fonts/MontserratSemiBold-regular.fntdata"/><Relationship Id="rId12" Type="http://schemas.openxmlformats.org/officeDocument/2006/relationships/slide" Target="slides/slide6.xml"/><Relationship Id="rId56" Type="http://schemas.openxmlformats.org/officeDocument/2006/relationships/font" Target="fonts/AlfaSlabOne-regular.fntdata"/><Relationship Id="rId15" Type="http://schemas.openxmlformats.org/officeDocument/2006/relationships/slide" Target="slides/slide9.xml"/><Relationship Id="rId59" Type="http://schemas.openxmlformats.org/officeDocument/2006/relationships/font" Target="fonts/MontserratSemiBold-italic.fntdata"/><Relationship Id="rId14" Type="http://schemas.openxmlformats.org/officeDocument/2006/relationships/slide" Target="slides/slide8.xml"/><Relationship Id="rId58" Type="http://schemas.openxmlformats.org/officeDocument/2006/relationships/font" Target="fonts/Montserrat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7db6d6c9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27db6d6c9b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3d9288f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3d9288f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01a91466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01a91466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db6d6c9b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27db6d6c9b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d54fb88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d54fb88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792bf259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792bf259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7d54fb88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7d54fb88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d54fb881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d54fb881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c9f0f63b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c9f0f63b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c9f0f63b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c9f0f63b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c9f0f63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c9f0f63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01a91466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01a91466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7c9f0f63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7c9f0f63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c9f0f63b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c9f0f63b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c9f0f63b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7c9f0f63b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c9f0f63b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7c9f0f63b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7c9f0f63b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7c9f0f63b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7bec9ec6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7bec9ec6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bec9ec6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7bec9ec6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7bec9ec6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7bec9ec6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bec9ec66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bec9ec66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bec9ec66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7bec9ec66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01a9146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01a9146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bec9ec66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7bec9ec66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bec9ec66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7bec9ec66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bec9ec66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7bec9ec66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7bec9ec66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7bec9ec66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01a9146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601a9146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01a91466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01a91466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01a91466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01a91466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7bf8629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7bf8629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01a91466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01a91466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43d9288f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43d9288f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Lora"/>
              <a:buNone/>
              <a:defRPr sz="2100">
                <a:latin typeface="Lora"/>
                <a:ea typeface="Lora"/>
                <a:cs typeface="Lora"/>
                <a:sym typeface="Lor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Montserrat SemiBold"/>
              <a:buNone/>
              <a:defRPr sz="2800">
                <a:solidFill>
                  <a:schemeClr val="dk1"/>
                </a:solidFill>
                <a:latin typeface="Montserrat SemiBold"/>
                <a:ea typeface="Montserrat SemiBold"/>
                <a:cs typeface="Montserrat SemiBold"/>
                <a:sym typeface="Montserrat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ora"/>
              <a:buChar char="●"/>
              <a:defRPr sz="1800">
                <a:solidFill>
                  <a:schemeClr val="dk2"/>
                </a:solidFill>
                <a:latin typeface="Lora"/>
                <a:ea typeface="Lora"/>
                <a:cs typeface="Lora"/>
                <a:sym typeface="Lora"/>
              </a:defRPr>
            </a:lvl1pPr>
            <a:lvl2pPr indent="-317500" lvl="1" marL="9144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2pPr>
            <a:lvl3pPr indent="-317500" lvl="2" marL="13716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3pPr>
            <a:lvl4pPr indent="-317500" lvl="3" marL="18288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4pPr>
            <a:lvl5pPr indent="-317500" lvl="4" marL="22860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5pPr>
            <a:lvl6pPr indent="-317500" lvl="5" marL="27432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6pPr>
            <a:lvl7pPr indent="-317500" lvl="6" marL="32004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7pPr>
            <a:lvl8pPr indent="-317500" lvl="7" marL="36576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8pPr>
            <a:lvl9pPr indent="-317500" lvl="8" marL="4114800">
              <a:lnSpc>
                <a:spcPct val="115000"/>
              </a:lnSpc>
              <a:spcBef>
                <a:spcPts val="0"/>
              </a:spcBef>
              <a:spcAft>
                <a:spcPts val="0"/>
              </a:spcAft>
              <a:buClr>
                <a:schemeClr val="dk2"/>
              </a:buClr>
              <a:buSzPts val="1400"/>
              <a:buFont typeface="Lora"/>
              <a:buChar char="■"/>
              <a:defRPr>
                <a:solidFill>
                  <a:schemeClr val="dk2"/>
                </a:solidFill>
                <a:latin typeface="Lora"/>
                <a:ea typeface="Lora"/>
                <a:cs typeface="Lora"/>
                <a:sym typeface="Lor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colab.research.google.com/drive/1rToKykOzwwd8oWI2E-wobTkx7lbUrTeo?usp=sharing" TargetMode="External"/><Relationship Id="rId4" Type="http://schemas.openxmlformats.org/officeDocument/2006/relationships/hyperlink" Target="https://colab.research.google.com/drive/1rToKykOzwwd8oWI2E-wobTkx7lbUrTeo?usp=sharing" TargetMode="External"/><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colab.research.google.com/drive/1jgyNksHi-53cx98P9Bwk9z4pyygeV41c?usp=sharing" TargetMode="External"/><Relationship Id="rId4" Type="http://schemas.openxmlformats.org/officeDocument/2006/relationships/hyperlink" Target="https://colab.research.google.com/drive/1jgyNksHi-53cx98P9Bwk9z4pyygeV41c?usp=sharing" TargetMode="External"/><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www.manning.com/books/deep-learning-with-python-second-edition"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s.wikipedia.org/wiki/Sistema_de_informaci%C3%B3n_geogr%C3%A1fica" TargetMode="External"/><Relationship Id="rId4" Type="http://schemas.openxmlformats.org/officeDocument/2006/relationships/hyperlink" Target="https://qgis.org/es/site/" TargetMode="External"/><Relationship Id="rId5" Type="http://schemas.openxmlformats.org/officeDocument/2006/relationships/hyperlink" Target="https://colab.research.google.com/?hl=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1.gif"/><Relationship Id="rId4"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17.png"/><Relationship Id="rId6" Type="http://schemas.openxmlformats.org/officeDocument/2006/relationships/image" Target="../media/image22.png"/><Relationship Id="rId7" Type="http://schemas.openxmlformats.org/officeDocument/2006/relationships/image" Target="../media/image25.png"/><Relationship Id="rId8"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mappinggis.com/2018/05/como-descargar-imagenes-sentinel-con-qgis/" TargetMode="External"/><Relationship Id="rId4" Type="http://schemas.openxmlformats.org/officeDocument/2006/relationships/hyperlink" Target="https://colab.research.google.com/drive/1zRuyurxaOJ3en5R1NcjPKjr8MieMP3cy?usp=drive_link" TargetMode="External"/><Relationship Id="rId5" Type="http://schemas.openxmlformats.org/officeDocument/2006/relationships/hyperlink" Target="https://mappinggis.com/2021/09/como-descargar-imagenes-satelite-de-google-con-qgis/" TargetMode="External"/><Relationship Id="rId6" Type="http://schemas.openxmlformats.org/officeDocument/2006/relationships/hyperlink" Target="https://mappinggis.com/2014/09/como-descargar-imagenes-de-google-bing-etc/" TargetMode="External"/><Relationship Id="rId7" Type="http://schemas.openxmlformats.org/officeDocument/2006/relationships/image" Target="../media/image1.png"/><Relationship Id="rId8" Type="http://schemas.openxmlformats.org/officeDocument/2006/relationships/hyperlink" Target="https://map.openaerialmap.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docs.qgis.org/3.28/es/docs/training_manual/create_vector_data/create_new_vector.html?highlight=pol%C3%ADgonos" TargetMode="External"/><Relationship Id="rId4" Type="http://schemas.openxmlformats.org/officeDocument/2006/relationships/hyperlink" Target="https://map.openaerialmap.org/#/-60.59152007102966,-33.89561299901295,16/square/2103210231301202/5fe3676dff40f100073ca17f?_k=hkc6zi" TargetMode="External"/><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16000"/>
          </a:blip>
          <a:srcRect b="16730" l="1587" r="1616" t="6203"/>
          <a:stretch/>
        </p:blipFill>
        <p:spPr>
          <a:xfrm>
            <a:off x="0" y="0"/>
            <a:ext cx="9133575" cy="5143500"/>
          </a:xfrm>
          <a:prstGeom prst="rect">
            <a:avLst/>
          </a:prstGeom>
          <a:noFill/>
          <a:ln>
            <a:noFill/>
          </a:ln>
        </p:spPr>
      </p:pic>
      <p:sp>
        <p:nvSpPr>
          <p:cNvPr id="55" name="Google Shape;55;p13"/>
          <p:cNvSpPr txBox="1"/>
          <p:nvPr/>
        </p:nvSpPr>
        <p:spPr>
          <a:xfrm>
            <a:off x="361700" y="632650"/>
            <a:ext cx="6459600" cy="15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274E13"/>
                </a:solidFill>
                <a:latin typeface="Montserrat ExtraBold"/>
                <a:ea typeface="Montserrat ExtraBold"/>
                <a:cs typeface="Montserrat ExtraBold"/>
                <a:sym typeface="Montserrat ExtraBold"/>
              </a:rPr>
              <a:t>Introducción a GIS e Inteligencia Artificial para Detección de Basurales a Cielo Abierto</a:t>
            </a:r>
            <a:endParaRPr b="1" i="0" sz="2800" u="none" cap="none" strike="noStrike">
              <a:solidFill>
                <a:srgbClr val="274E13"/>
              </a:solidFill>
              <a:latin typeface="Arial"/>
              <a:ea typeface="Arial"/>
              <a:cs typeface="Arial"/>
              <a:sym typeface="Arial"/>
            </a:endParaRPr>
          </a:p>
        </p:txBody>
      </p:sp>
      <p:sp>
        <p:nvSpPr>
          <p:cNvPr id="56" name="Google Shape;56;p13"/>
          <p:cNvSpPr txBox="1"/>
          <p:nvPr/>
        </p:nvSpPr>
        <p:spPr>
          <a:xfrm>
            <a:off x="361700" y="2145550"/>
            <a:ext cx="6812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38761D"/>
                </a:solidFill>
                <a:latin typeface="Montserrat"/>
                <a:ea typeface="Montserrat"/>
                <a:cs typeface="Montserrat"/>
                <a:sym typeface="Montserrat"/>
              </a:rPr>
              <a:t>Entrenando un algoritmo de detección</a:t>
            </a:r>
            <a:endParaRPr b="1" i="0" sz="1800" u="none" cap="none" strike="noStrike">
              <a:solidFill>
                <a:srgbClr val="38761D"/>
              </a:solidFill>
              <a:latin typeface="Montserrat"/>
              <a:ea typeface="Montserrat"/>
              <a:cs typeface="Montserrat"/>
              <a:sym typeface="Montserrat"/>
            </a:endParaRPr>
          </a:p>
        </p:txBody>
      </p:sp>
      <p:pic>
        <p:nvPicPr>
          <p:cNvPr id="57" name="Google Shape;57;p13"/>
          <p:cNvPicPr preferRelativeResize="0"/>
          <p:nvPr/>
        </p:nvPicPr>
        <p:blipFill rotWithShape="1">
          <a:blip r:embed="rId4">
            <a:alphaModFix/>
          </a:blip>
          <a:srcRect b="0" l="0" r="0" t="0"/>
          <a:stretch/>
        </p:blipFill>
        <p:spPr>
          <a:xfrm>
            <a:off x="7481645" y="3331800"/>
            <a:ext cx="1194259" cy="1276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555600"/>
            <a:ext cx="83193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2.2 Definir modelo base y parámetros de entrenamiento</a:t>
            </a:r>
            <a:endParaRPr/>
          </a:p>
        </p:txBody>
      </p:sp>
      <p:sp>
        <p:nvSpPr>
          <p:cNvPr id="124" name="Google Shape;124;p22"/>
          <p:cNvSpPr txBox="1"/>
          <p:nvPr>
            <p:ph idx="1" type="body"/>
          </p:nvPr>
        </p:nvSpPr>
        <p:spPr>
          <a:xfrm>
            <a:off x="311700" y="1389600"/>
            <a:ext cx="4047300" cy="3558300"/>
          </a:xfrm>
          <a:prstGeom prst="rect">
            <a:avLst/>
          </a:prstGeom>
        </p:spPr>
        <p:txBody>
          <a:bodyPr anchorCtr="0" anchor="t" bIns="91425" lIns="91425" spcFirstLastPara="1" rIns="91425" wrap="square" tIns="91425">
            <a:normAutofit fontScale="77500" lnSpcReduction="20000"/>
          </a:bodyPr>
          <a:lstStyle/>
          <a:p>
            <a:pPr indent="0" lvl="0" marL="0" marR="0" rtl="0" algn="l">
              <a:lnSpc>
                <a:spcPct val="115000"/>
              </a:lnSpc>
              <a:spcBef>
                <a:spcPts val="1200"/>
              </a:spcBef>
              <a:spcAft>
                <a:spcPts val="0"/>
              </a:spcAft>
              <a:buNone/>
            </a:pPr>
            <a:r>
              <a:rPr lang="en"/>
              <a:t>En lugar de partir de cero, tomaremos como base un modelo de uso general llamado </a:t>
            </a:r>
            <a:r>
              <a:rPr b="1" lang="en"/>
              <a:t>RESNET18</a:t>
            </a:r>
            <a:r>
              <a:rPr lang="en"/>
              <a:t>, una red neuronal de uso general que puede re-entrenarse para ser especializada en cualquier clase específica de objetos de interés.</a:t>
            </a:r>
            <a:endParaRPr/>
          </a:p>
          <a:p>
            <a:pPr indent="0" lvl="0" marL="0" rtl="0" algn="l">
              <a:spcBef>
                <a:spcPts val="1200"/>
              </a:spcBef>
              <a:spcAft>
                <a:spcPts val="0"/>
              </a:spcAft>
              <a:buClr>
                <a:schemeClr val="dk1"/>
              </a:buClr>
              <a:buSzPct val="91666"/>
              <a:buFont typeface="Arial"/>
              <a:buNone/>
            </a:pPr>
            <a:r>
              <a:rPr lang="en"/>
              <a:t>Luego definimos opciones para el entrenamiento, entre ellas:</a:t>
            </a:r>
            <a:endParaRPr/>
          </a:p>
          <a:p>
            <a:pPr indent="-282733" lvl="0" marL="457200" rtl="0" algn="l">
              <a:spcBef>
                <a:spcPts val="1200"/>
              </a:spcBef>
              <a:spcAft>
                <a:spcPts val="0"/>
              </a:spcAft>
              <a:buClr>
                <a:schemeClr val="dk1"/>
              </a:buClr>
              <a:buSzPct val="91666"/>
              <a:buFont typeface="Arial"/>
              <a:buChar char="●"/>
            </a:pPr>
            <a:r>
              <a:rPr lang="en"/>
              <a:t>Cuántas iteraciones (la cantidad de veces que se volverán a recorrer los datos, buscando mejorar la predicción en base a lo aprendido en el ciclo anterior). Cuantas más, mejor para buscar mejores resultados -pero una cantidad grande de iteraciones puede tomar muchas, muchas horas.</a:t>
            </a:r>
            <a:br>
              <a:rPr lang="en"/>
            </a:br>
            <a:endParaRPr/>
          </a:p>
          <a:p>
            <a:pPr indent="-282733" lvl="0" marL="457200" rtl="0" algn="l">
              <a:spcBef>
                <a:spcPts val="0"/>
              </a:spcBef>
              <a:spcAft>
                <a:spcPts val="0"/>
              </a:spcAft>
              <a:buClr>
                <a:schemeClr val="dk1"/>
              </a:buClr>
              <a:buSzPct val="91666"/>
              <a:buFont typeface="Arial"/>
              <a:buChar char="●"/>
            </a:pPr>
            <a:r>
              <a:rPr lang="en"/>
              <a:t>Cuántas imágenes analizar al mismo tiempo, en tandas (cuantas más mejor, pero el límite lo fija la cantidad de memoria GPU RAM)</a:t>
            </a:r>
            <a:br>
              <a:rPr lang="en"/>
            </a:br>
            <a:endParaRPr/>
          </a:p>
          <a:p>
            <a:pPr indent="-282733" lvl="0" marL="457200" rtl="0" algn="l">
              <a:spcBef>
                <a:spcPts val="0"/>
              </a:spcBef>
              <a:spcAft>
                <a:spcPts val="0"/>
              </a:spcAft>
              <a:buClr>
                <a:schemeClr val="dk1"/>
              </a:buClr>
              <a:buSzPct val="91666"/>
              <a:buFont typeface="Arial"/>
              <a:buChar char="●"/>
            </a:pPr>
            <a:r>
              <a:rPr lang="en"/>
              <a:t>En que archivo guardar el modelo con sus parámetros actualizados, tras cada iteracion</a:t>
            </a:r>
            <a:br>
              <a:rPr lang="en"/>
            </a:br>
            <a:endParaRPr/>
          </a:p>
          <a:p>
            <a:pPr indent="-282733" lvl="0" marL="457200" rtl="0" algn="l">
              <a:spcBef>
                <a:spcPts val="0"/>
              </a:spcBef>
              <a:spcAft>
                <a:spcPts val="0"/>
              </a:spcAft>
              <a:buClr>
                <a:schemeClr val="dk1"/>
              </a:buClr>
              <a:buSzPct val="91666"/>
              <a:buFont typeface="Arial"/>
              <a:buChar char="●"/>
            </a:pPr>
            <a:r>
              <a:rPr lang="en"/>
              <a:t>Cuáles son los </a:t>
            </a:r>
            <a:r>
              <a:rPr b="1" lang="en"/>
              <a:t>datasets </a:t>
            </a:r>
            <a:r>
              <a:rPr lang="en"/>
              <a:t>de </a:t>
            </a:r>
            <a:r>
              <a:rPr b="1" lang="en"/>
              <a:t>entenamiento </a:t>
            </a:r>
            <a:r>
              <a:rPr lang="en"/>
              <a:t>y de </a:t>
            </a:r>
            <a:r>
              <a:rPr b="1" lang="en"/>
              <a:t>validación </a:t>
            </a:r>
            <a:r>
              <a:rPr lang="en"/>
              <a:t>que utilizará para encontrar los mejores resultados. Estos son los que definimos en el paso anterior.</a:t>
            </a:r>
            <a:endParaRPr/>
          </a:p>
        </p:txBody>
      </p:sp>
      <p:pic>
        <p:nvPicPr>
          <p:cNvPr id="125" name="Google Shape;125;p22"/>
          <p:cNvPicPr preferRelativeResize="0"/>
          <p:nvPr/>
        </p:nvPicPr>
        <p:blipFill rotWithShape="1">
          <a:blip r:embed="rId3">
            <a:alphaModFix/>
          </a:blip>
          <a:srcRect b="3613" l="1036" r="2073" t="6052"/>
          <a:stretch/>
        </p:blipFill>
        <p:spPr>
          <a:xfrm>
            <a:off x="4387417" y="1244037"/>
            <a:ext cx="2016666" cy="1375075"/>
          </a:xfrm>
          <a:prstGeom prst="rect">
            <a:avLst/>
          </a:prstGeom>
          <a:noFill/>
          <a:ln>
            <a:noFill/>
          </a:ln>
          <a:effectLst>
            <a:outerShdw blurRad="57150" rotWithShape="0" algn="bl" dir="5400000" dist="19050">
              <a:srgbClr val="000000">
                <a:alpha val="50000"/>
              </a:srgbClr>
            </a:outerShdw>
          </a:effectLst>
        </p:spPr>
      </p:pic>
      <p:pic>
        <p:nvPicPr>
          <p:cNvPr id="126" name="Google Shape;126;p22"/>
          <p:cNvPicPr preferRelativeResize="0"/>
          <p:nvPr/>
        </p:nvPicPr>
        <p:blipFill rotWithShape="1">
          <a:blip r:embed="rId4">
            <a:alphaModFix/>
          </a:blip>
          <a:srcRect b="0" l="1613" r="0" t="2114"/>
          <a:stretch/>
        </p:blipFill>
        <p:spPr>
          <a:xfrm>
            <a:off x="5902875" y="2456500"/>
            <a:ext cx="2889075" cy="2529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2.3 Entrenar la</a:t>
            </a:r>
            <a:endParaRPr/>
          </a:p>
          <a:p>
            <a:pPr indent="0" lvl="0" marL="0" rtl="0" algn="l">
              <a:spcBef>
                <a:spcPts val="0"/>
              </a:spcBef>
              <a:spcAft>
                <a:spcPts val="0"/>
              </a:spcAft>
              <a:buNone/>
            </a:pPr>
            <a:r>
              <a:rPr lang="en"/>
              <a:t>red neuronal</a:t>
            </a:r>
            <a:endParaRPr/>
          </a:p>
        </p:txBody>
      </p:sp>
      <p:sp>
        <p:nvSpPr>
          <p:cNvPr id="132" name="Google Shape;132;p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Instrucciones y código disponibles en este </a:t>
            </a:r>
            <a:r>
              <a:rPr i="1" lang="en" u="sng">
                <a:solidFill>
                  <a:schemeClr val="hlink"/>
                </a:solidFill>
                <a:hlinkClick r:id="rId3"/>
              </a:rPr>
              <a:t>notebook</a:t>
            </a:r>
            <a:r>
              <a:rPr lang="en" u="sng">
                <a:solidFill>
                  <a:schemeClr val="hlink"/>
                </a:solidFill>
                <a:hlinkClick r:id="rId4"/>
              </a:rPr>
              <a:t> de Google Colab</a:t>
            </a:r>
            <a:endParaRPr/>
          </a:p>
        </p:txBody>
      </p:sp>
      <p:pic>
        <p:nvPicPr>
          <p:cNvPr id="133" name="Google Shape;133;p23"/>
          <p:cNvPicPr preferRelativeResize="0"/>
          <p:nvPr/>
        </p:nvPicPr>
        <p:blipFill>
          <a:blip r:embed="rId5">
            <a:alphaModFix/>
          </a:blip>
          <a:stretch>
            <a:fillRect/>
          </a:stretch>
        </p:blipFill>
        <p:spPr>
          <a:xfrm>
            <a:off x="1474900" y="2529450"/>
            <a:ext cx="6724650" cy="160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mt="20000"/>
          </a:blip>
          <a:stretch>
            <a:fillRect/>
          </a:stretch>
        </p:blipFill>
        <p:spPr>
          <a:xfrm>
            <a:off x="0" y="0"/>
            <a:ext cx="9144000" cy="5143487"/>
          </a:xfrm>
          <a:prstGeom prst="rect">
            <a:avLst/>
          </a:prstGeom>
          <a:noFill/>
          <a:ln>
            <a:noFill/>
          </a:ln>
        </p:spPr>
      </p:pic>
      <p:sp>
        <p:nvSpPr>
          <p:cNvPr id="139" name="Google Shape;139;p24"/>
          <p:cNvSpPr txBox="1"/>
          <p:nvPr/>
        </p:nvSpPr>
        <p:spPr>
          <a:xfrm>
            <a:off x="361700" y="632650"/>
            <a:ext cx="6459600" cy="151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274E13"/>
                </a:solidFill>
                <a:latin typeface="Montserrat ExtraBold"/>
                <a:ea typeface="Montserrat ExtraBold"/>
                <a:cs typeface="Montserrat ExtraBold"/>
                <a:sym typeface="Montserrat ExtraBold"/>
              </a:rPr>
              <a:t>Introducción a GIS e Inteligencia Artificial para Detección de Basurales a Cielo Abierto</a:t>
            </a:r>
            <a:endParaRPr b="1" i="0" sz="2800" u="none" cap="none" strike="noStrike">
              <a:solidFill>
                <a:srgbClr val="274E13"/>
              </a:solidFill>
              <a:latin typeface="Arial"/>
              <a:ea typeface="Arial"/>
              <a:cs typeface="Arial"/>
              <a:sym typeface="Arial"/>
            </a:endParaRPr>
          </a:p>
        </p:txBody>
      </p:sp>
      <p:sp>
        <p:nvSpPr>
          <p:cNvPr id="140" name="Google Shape;140;p24"/>
          <p:cNvSpPr txBox="1"/>
          <p:nvPr/>
        </p:nvSpPr>
        <p:spPr>
          <a:xfrm>
            <a:off x="361700" y="2145550"/>
            <a:ext cx="7461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38761D"/>
                </a:solidFill>
                <a:latin typeface="Montserrat"/>
                <a:ea typeface="Montserrat"/>
                <a:cs typeface="Montserrat"/>
                <a:sym typeface="Montserrat"/>
              </a:rPr>
              <a:t>Aplicando a nuevas imágenes un modelo pre-entrenado</a:t>
            </a:r>
            <a:endParaRPr b="1" i="0" sz="1800" u="none" cap="none" strike="noStrike">
              <a:solidFill>
                <a:srgbClr val="38761D"/>
              </a:solidFill>
              <a:latin typeface="Montserrat"/>
              <a:ea typeface="Montserrat"/>
              <a:cs typeface="Montserrat"/>
              <a:sym typeface="Montserrat"/>
            </a:endParaRPr>
          </a:p>
        </p:txBody>
      </p:sp>
      <p:pic>
        <p:nvPicPr>
          <p:cNvPr id="141" name="Google Shape;141;p24"/>
          <p:cNvPicPr preferRelativeResize="0"/>
          <p:nvPr/>
        </p:nvPicPr>
        <p:blipFill rotWithShape="1">
          <a:blip r:embed="rId4">
            <a:alphaModFix/>
          </a:blip>
          <a:srcRect b="0" l="0" r="0" t="0"/>
          <a:stretch/>
        </p:blipFill>
        <p:spPr>
          <a:xfrm>
            <a:off x="7481645" y="3331800"/>
            <a:ext cx="1194259" cy="1276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3">
            <a:alphaModFix/>
          </a:blip>
          <a:srcRect b="16730" l="1587" r="1616" t="6203"/>
          <a:stretch/>
        </p:blipFill>
        <p:spPr>
          <a:xfrm>
            <a:off x="0" y="0"/>
            <a:ext cx="9133575" cy="5143500"/>
          </a:xfrm>
          <a:prstGeom prst="rect">
            <a:avLst/>
          </a:prstGeom>
          <a:noFill/>
          <a:ln>
            <a:noFill/>
          </a:ln>
        </p:spPr>
      </p:pic>
      <p:sp>
        <p:nvSpPr>
          <p:cNvPr id="147" name="Google Shape;147;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Paso 3: ¡detectar!</a:t>
            </a:r>
            <a:endParaRPr b="1">
              <a:solidFill>
                <a:srgbClr val="FFFFF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3</a:t>
            </a:r>
            <a:r>
              <a:rPr lang="en"/>
              <a:t>.1 </a:t>
            </a:r>
            <a:r>
              <a:rPr lang="en"/>
              <a:t>Evaluar</a:t>
            </a:r>
            <a:r>
              <a:rPr lang="en"/>
              <a:t> el ajuste del modelo</a:t>
            </a:r>
            <a:endParaRPr/>
          </a:p>
        </p:txBody>
      </p:sp>
      <p:sp>
        <p:nvSpPr>
          <p:cNvPr id="153" name="Google Shape;153;p26"/>
          <p:cNvSpPr txBox="1"/>
          <p:nvPr>
            <p:ph idx="1" type="body"/>
          </p:nvPr>
        </p:nvSpPr>
        <p:spPr>
          <a:xfrm>
            <a:off x="311700" y="1389600"/>
            <a:ext cx="3099900" cy="3577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El primer sitio donde aplicar el modelo de detección de basurales que hemos entrenado suele ser el contexto de los datos </a:t>
            </a:r>
            <a:r>
              <a:rPr lang="en"/>
              <a:t>utilizados</a:t>
            </a:r>
            <a:r>
              <a:rPr lang="en"/>
              <a:t> para su entrenamiento.</a:t>
            </a:r>
            <a:endParaRPr/>
          </a:p>
          <a:p>
            <a:pPr indent="0" lvl="0" marL="0" rtl="0" algn="l">
              <a:spcBef>
                <a:spcPts val="1200"/>
              </a:spcBef>
              <a:spcAft>
                <a:spcPts val="0"/>
              </a:spcAft>
              <a:buNone/>
            </a:pPr>
            <a:r>
              <a:rPr lang="en"/>
              <a:t>Así podemos determinar si el modelo tiene sesgos pronunciados tanto en</a:t>
            </a:r>
            <a:endParaRPr/>
          </a:p>
          <a:p>
            <a:pPr indent="-293370" lvl="0" marL="457200" rtl="0" algn="l">
              <a:spcBef>
                <a:spcPts val="1200"/>
              </a:spcBef>
              <a:spcAft>
                <a:spcPts val="0"/>
              </a:spcAft>
              <a:buSzPct val="100000"/>
              <a:buChar char="-"/>
            </a:pPr>
            <a:r>
              <a:rPr lang="en"/>
              <a:t>sus falsos positivos (zonas similares, sin basura, que tienden a ser identificadas)</a:t>
            </a:r>
            <a:endParaRPr/>
          </a:p>
          <a:p>
            <a:pPr indent="-293370" lvl="0" marL="457200" rtl="0" algn="l">
              <a:spcBef>
                <a:spcPts val="0"/>
              </a:spcBef>
              <a:spcAft>
                <a:spcPts val="0"/>
              </a:spcAft>
              <a:buSzPct val="100000"/>
              <a:buChar char="-"/>
            </a:pPr>
            <a:r>
              <a:rPr lang="en"/>
              <a:t>sus falsos negativos (determinados tipos de basural que no son detectados</a:t>
            </a:r>
            <a:endParaRPr/>
          </a:p>
          <a:p>
            <a:pPr indent="0" lvl="0" marL="0" rtl="0" algn="l">
              <a:spcBef>
                <a:spcPts val="1200"/>
              </a:spcBef>
              <a:spcAft>
                <a:spcPts val="1200"/>
              </a:spcAft>
              <a:buNone/>
            </a:pPr>
            <a:r>
              <a:rPr lang="en"/>
              <a:t>En caso de observarse, ambos defectos pueden ser superados agregando datos y entrenando unos ciclos más. Por ejemplo, incluir en el AoI varias zonas donde el modelo incurre en falsos positivos, para que aprenda a desestimarlas, y más ejemplos de los basurales que no detecta.</a:t>
            </a:r>
            <a:endParaRPr/>
          </a:p>
        </p:txBody>
      </p:sp>
      <p:pic>
        <p:nvPicPr>
          <p:cNvPr id="154" name="Google Shape;154;p26"/>
          <p:cNvPicPr preferRelativeResize="0"/>
          <p:nvPr/>
        </p:nvPicPr>
        <p:blipFill>
          <a:blip r:embed="rId3">
            <a:alphaModFix/>
          </a:blip>
          <a:stretch>
            <a:fillRect/>
          </a:stretch>
        </p:blipFill>
        <p:spPr>
          <a:xfrm>
            <a:off x="3313625" y="608138"/>
            <a:ext cx="5719500" cy="39272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3.2 Detectar en áreas nuevas</a:t>
            </a:r>
            <a:endParaRPr/>
          </a:p>
        </p:txBody>
      </p:sp>
      <p:sp>
        <p:nvSpPr>
          <p:cNvPr id="160" name="Google Shape;160;p27"/>
          <p:cNvSpPr txBox="1"/>
          <p:nvPr>
            <p:ph idx="1" type="body"/>
          </p:nvPr>
        </p:nvSpPr>
        <p:spPr>
          <a:xfrm>
            <a:off x="311700" y="1389600"/>
            <a:ext cx="3289500" cy="357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Una vez que los resultados del modelo resultan satisfactorios, el siguiente paso es aplicarlo para que realice el trabajo de identificación de áreas de interés en imágenes nuevas -es decir, que no han sido utilizadas para el entrenamiento del algoritmo y por tanto no las “conoce”-.</a:t>
            </a:r>
            <a:endParaRPr/>
          </a:p>
          <a:p>
            <a:pPr indent="0" lvl="0" marL="0" rtl="0" algn="l">
              <a:spcBef>
                <a:spcPts val="1200"/>
              </a:spcBef>
              <a:spcAft>
                <a:spcPts val="0"/>
              </a:spcAft>
              <a:buNone/>
            </a:pPr>
            <a:r>
              <a:rPr lang="en"/>
              <a:t>Estas imágenes pueden ser tanto:</a:t>
            </a:r>
            <a:endParaRPr/>
          </a:p>
          <a:p>
            <a:pPr indent="-299085" lvl="0" marL="457200" rtl="0" algn="l">
              <a:spcBef>
                <a:spcPts val="1200"/>
              </a:spcBef>
              <a:spcAft>
                <a:spcPts val="0"/>
              </a:spcAft>
              <a:buSzPct val="100000"/>
              <a:buChar char="-"/>
            </a:pPr>
            <a:r>
              <a:rPr lang="en"/>
              <a:t>del mismo sitio en distintos puntos del tiempo, para un monitoreo sostenido</a:t>
            </a:r>
            <a:endParaRPr/>
          </a:p>
          <a:p>
            <a:pPr indent="-299085" lvl="0" marL="457200" rtl="0" algn="l">
              <a:spcBef>
                <a:spcPts val="0"/>
              </a:spcBef>
              <a:spcAft>
                <a:spcPts val="0"/>
              </a:spcAft>
              <a:buSzPct val="100000"/>
              <a:buChar char="-"/>
            </a:pPr>
            <a:r>
              <a:rPr lang="en"/>
              <a:t>de otros sitios, para extender el área de cobertura de la detección</a:t>
            </a:r>
            <a:endParaRPr/>
          </a:p>
          <a:p>
            <a:pPr indent="0" lvl="0" marL="0" rtl="0" algn="l">
              <a:spcBef>
                <a:spcPts val="1200"/>
              </a:spcBef>
              <a:spcAft>
                <a:spcPts val="1200"/>
              </a:spcAft>
              <a:buNone/>
            </a:pPr>
            <a:r>
              <a:rPr lang="en"/>
              <a:t>El procedimiento para evaluar el modelo con los datos conocidos o con datos nuevos es el mismo. </a:t>
            </a:r>
            <a:r>
              <a:rPr lang="en"/>
              <a:t>Instrucciones y código en este </a:t>
            </a:r>
            <a:r>
              <a:rPr i="1" lang="en" u="sng">
                <a:solidFill>
                  <a:schemeClr val="hlink"/>
                </a:solidFill>
                <a:hlinkClick r:id="rId3"/>
              </a:rPr>
              <a:t>notebook</a:t>
            </a:r>
            <a:r>
              <a:rPr lang="en" u="sng">
                <a:solidFill>
                  <a:schemeClr val="hlink"/>
                </a:solidFill>
                <a:hlinkClick r:id="rId4"/>
              </a:rPr>
              <a:t> de Google Colab</a:t>
            </a:r>
            <a:endParaRPr/>
          </a:p>
        </p:txBody>
      </p:sp>
      <p:pic>
        <p:nvPicPr>
          <p:cNvPr id="161" name="Google Shape;161;p27"/>
          <p:cNvPicPr preferRelativeResize="0"/>
          <p:nvPr/>
        </p:nvPicPr>
        <p:blipFill>
          <a:blip r:embed="rId5">
            <a:alphaModFix/>
          </a:blip>
          <a:stretch>
            <a:fillRect/>
          </a:stretch>
        </p:blipFill>
        <p:spPr>
          <a:xfrm>
            <a:off x="3461150" y="608150"/>
            <a:ext cx="5567601" cy="40308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3.3 Retroalimentar para mejorar</a:t>
            </a:r>
            <a:endParaRPr/>
          </a:p>
        </p:txBody>
      </p:sp>
      <p:sp>
        <p:nvSpPr>
          <p:cNvPr id="167" name="Google Shape;167;p28"/>
          <p:cNvSpPr txBox="1"/>
          <p:nvPr>
            <p:ph idx="1" type="body"/>
          </p:nvPr>
        </p:nvSpPr>
        <p:spPr>
          <a:xfrm>
            <a:off x="311700" y="1389600"/>
            <a:ext cx="3895500" cy="35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 aplicar el modelo, los resultados correctos que produce sirven como insumo para continuar su entrenamiento. Agregar nuevas imágenes y etiquetas de basurales mejora la performance, en particular incrementando la capacidad de realizar predicciones válidas en mayor variedad de contextos.</a:t>
            </a:r>
            <a:endParaRPr/>
          </a:p>
          <a:p>
            <a:pPr indent="0" lvl="0" marL="0" rtl="0" algn="l">
              <a:spcBef>
                <a:spcPts val="1200"/>
              </a:spcBef>
              <a:spcAft>
                <a:spcPts val="0"/>
              </a:spcAft>
              <a:buNone/>
            </a:pPr>
            <a:r>
              <a:rPr lang="en"/>
              <a:t>Para ello se realizan iteraciones del mismo procedimiento visto hasta aquí. Al conjunto inicial de imágenes + anotaciones se les suman nuevos sets, obtenidos tras la aplicación del algoritmo de detección, y se retoma el proceso de entrenamiento para obtener un algoritmo más potente. </a:t>
            </a:r>
            <a:endParaRPr/>
          </a:p>
          <a:p>
            <a:pPr indent="0" lvl="0" marL="0" rtl="0" algn="l">
              <a:spcBef>
                <a:spcPts val="1200"/>
              </a:spcBef>
              <a:spcAft>
                <a:spcPts val="1200"/>
              </a:spcAft>
              <a:buNone/>
            </a:pPr>
            <a:r>
              <a:rPr lang="en"/>
              <a:t>¡Este ciclo puede continuar por tiempo indefinido!</a:t>
            </a:r>
            <a:endParaRPr/>
          </a:p>
        </p:txBody>
      </p:sp>
      <p:pic>
        <p:nvPicPr>
          <p:cNvPr id="168" name="Google Shape;168;p28"/>
          <p:cNvPicPr preferRelativeResize="0"/>
          <p:nvPr/>
        </p:nvPicPr>
        <p:blipFill>
          <a:blip r:embed="rId3">
            <a:alphaModFix/>
          </a:blip>
          <a:stretch>
            <a:fillRect/>
          </a:stretch>
        </p:blipFill>
        <p:spPr>
          <a:xfrm>
            <a:off x="4527425" y="1262438"/>
            <a:ext cx="4242676" cy="3526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EXTRAS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Las redes neuronales</a:t>
            </a:r>
            <a:endParaRPr/>
          </a:p>
        </p:txBody>
      </p:sp>
      <p:sp>
        <p:nvSpPr>
          <p:cNvPr id="179" name="Google Shape;179;p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a:t>E</a:t>
            </a:r>
            <a:r>
              <a:rPr lang="en"/>
              <a:t>xplicar la lógica del funcionamiento de las redes neuronales excede las miras de este tutorial. Quien quiera entender </a:t>
            </a:r>
            <a:r>
              <a:rPr lang="en"/>
              <a:t>cómo</a:t>
            </a:r>
            <a:r>
              <a:rPr lang="en"/>
              <a:t> opera esta tecnología, puede recurrir a los primeros 5 capítulos del ya clásico "</a:t>
            </a:r>
            <a:r>
              <a:rPr lang="en" u="sng">
                <a:solidFill>
                  <a:schemeClr val="hlink"/>
                </a:solidFill>
                <a:hlinkClick r:id="rId3"/>
              </a:rPr>
              <a:t>Deep Learning with Python</a:t>
            </a:r>
            <a:r>
              <a:rPr lang="en"/>
              <a:t>, de François Chollet.</a:t>
            </a:r>
            <a:endParaRPr/>
          </a:p>
          <a:p>
            <a:pPr indent="0" lvl="0" marL="0" rtl="0" algn="l">
              <a:spcBef>
                <a:spcPts val="0"/>
              </a:spcBef>
              <a:spcAft>
                <a:spcPts val="0"/>
              </a:spcAft>
              <a:buNone/>
            </a:pPr>
            <a:r>
              <a:t/>
            </a:r>
            <a:endParaRPr/>
          </a:p>
          <a:p>
            <a:pPr indent="0" lvl="0" marL="0" rtl="0" algn="l">
              <a:spcBef>
                <a:spcPts val="1200"/>
              </a:spcBef>
              <a:spcAft>
                <a:spcPts val="1200"/>
              </a:spcAft>
              <a:buNone/>
            </a:pPr>
            <a:r>
              <a:rPr lang="en"/>
              <a:t>Eso si, repasemos unos conceptos </a:t>
            </a:r>
            <a:r>
              <a:rPr lang="en"/>
              <a:t>super</a:t>
            </a:r>
            <a:r>
              <a:rPr lang="en"/>
              <a:t> </a:t>
            </a:r>
            <a:r>
              <a:rPr lang="en"/>
              <a:t>básicos</a:t>
            </a:r>
            <a:r>
              <a:rPr lang="en"/>
              <a:t>...</a:t>
            </a:r>
            <a:endParaRPr/>
          </a:p>
        </p:txBody>
      </p:sp>
      <p:pic>
        <p:nvPicPr>
          <p:cNvPr id="180" name="Google Shape;180;p30"/>
          <p:cNvPicPr preferRelativeResize="0"/>
          <p:nvPr/>
        </p:nvPicPr>
        <p:blipFill>
          <a:blip r:embed="rId4">
            <a:alphaModFix/>
          </a:blip>
          <a:stretch>
            <a:fillRect/>
          </a:stretch>
        </p:blipFill>
        <p:spPr>
          <a:xfrm>
            <a:off x="5155050" y="152400"/>
            <a:ext cx="3805935"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1114425" y="100013"/>
            <a:ext cx="6915150" cy="4791075"/>
          </a:xfrm>
          <a:prstGeom prst="rect">
            <a:avLst/>
          </a:prstGeom>
          <a:noFill/>
          <a:ln>
            <a:noFill/>
          </a:ln>
        </p:spPr>
      </p:pic>
      <p:sp>
        <p:nvSpPr>
          <p:cNvPr id="186" name="Google Shape;186;p31"/>
          <p:cNvSpPr txBox="1"/>
          <p:nvPr/>
        </p:nvSpPr>
        <p:spPr>
          <a:xfrm>
            <a:off x="1348300" y="2446900"/>
            <a:ext cx="15105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Alfa Slab One"/>
                <a:ea typeface="Alfa Slab One"/>
                <a:cs typeface="Alfa Slab One"/>
                <a:sym typeface="Alfa Slab One"/>
              </a:rPr>
              <a:t>robots</a:t>
            </a:r>
            <a:r>
              <a:rPr lang="en">
                <a:solidFill>
                  <a:srgbClr val="434343"/>
                </a:solidFill>
                <a:latin typeface="Alfa Slab One"/>
                <a:ea typeface="Alfa Slab One"/>
                <a:cs typeface="Alfa Slab One"/>
                <a:sym typeface="Alfa Slab One"/>
              </a:rPr>
              <a:t>?</a:t>
            </a:r>
            <a:endParaRPr>
              <a:solidFill>
                <a:srgbClr val="434343"/>
              </a:solidFill>
              <a:latin typeface="Alfa Slab One"/>
              <a:ea typeface="Alfa Slab One"/>
              <a:cs typeface="Alfa Slab One"/>
              <a:sym typeface="Alfa Slab One"/>
            </a:endParaRPr>
          </a:p>
        </p:txBody>
      </p:sp>
      <p:sp>
        <p:nvSpPr>
          <p:cNvPr id="187" name="Google Shape;187;p31"/>
          <p:cNvSpPr txBox="1"/>
          <p:nvPr/>
        </p:nvSpPr>
        <p:spPr>
          <a:xfrm>
            <a:off x="1850250" y="3388175"/>
            <a:ext cx="22098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Alfa Slab One"/>
              <a:ea typeface="Alfa Slab One"/>
              <a:cs typeface="Alfa Slab One"/>
              <a:sym typeface="Alfa Slab One"/>
            </a:endParaRPr>
          </a:p>
          <a:p>
            <a:pPr indent="0" lvl="0" marL="0" rtl="0" algn="l">
              <a:spcBef>
                <a:spcPts val="0"/>
              </a:spcBef>
              <a:spcAft>
                <a:spcPts val="0"/>
              </a:spcAft>
              <a:buNone/>
            </a:pPr>
            <a:r>
              <a:rPr lang="en" sz="1200">
                <a:solidFill>
                  <a:srgbClr val="434343"/>
                </a:solidFill>
                <a:latin typeface="Alfa Slab One"/>
                <a:ea typeface="Alfa Slab One"/>
                <a:cs typeface="Alfa Slab One"/>
                <a:sym typeface="Alfa Slab One"/>
              </a:rPr>
              <a:t>cerebros artificiales?</a:t>
            </a:r>
            <a:endParaRPr sz="1200">
              <a:solidFill>
                <a:srgbClr val="434343"/>
              </a:solidFill>
              <a:latin typeface="Alfa Slab One"/>
              <a:ea typeface="Alfa Slab One"/>
              <a:cs typeface="Alfa Slab One"/>
              <a:sym typeface="Alfa Slab One"/>
            </a:endParaRPr>
          </a:p>
        </p:txBody>
      </p:sp>
      <p:sp>
        <p:nvSpPr>
          <p:cNvPr id="188" name="Google Shape;188;p31"/>
          <p:cNvSpPr txBox="1"/>
          <p:nvPr/>
        </p:nvSpPr>
        <p:spPr>
          <a:xfrm>
            <a:off x="3289800" y="4179500"/>
            <a:ext cx="22098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Alfa Slab One"/>
                <a:ea typeface="Alfa Slab One"/>
                <a:cs typeface="Alfa Slab One"/>
                <a:sym typeface="Alfa Slab One"/>
              </a:rPr>
              <a:t>quién sabe qué más!</a:t>
            </a:r>
            <a:endParaRPr sz="1200">
              <a:solidFill>
                <a:srgbClr val="434343"/>
              </a:solidFill>
              <a:latin typeface="Alfa Slab One"/>
              <a:ea typeface="Alfa Slab One"/>
              <a:cs typeface="Alfa Slab One"/>
              <a:sym typeface="Alfa Slab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311700" y="1092150"/>
            <a:ext cx="8520600" cy="397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Para preparar datos de entrada y examinar resultados:</a:t>
            </a:r>
            <a:endParaRPr b="1"/>
          </a:p>
          <a:p>
            <a:pPr indent="-342900" lvl="0" marL="457200" rtl="0" algn="l">
              <a:spcBef>
                <a:spcPts val="1200"/>
              </a:spcBef>
              <a:spcAft>
                <a:spcPts val="0"/>
              </a:spcAft>
              <a:buSzPts val="1800"/>
              <a:buChar char="-"/>
            </a:pPr>
            <a:r>
              <a:rPr lang="en"/>
              <a:t>Conocimientos básicos de </a:t>
            </a:r>
            <a:r>
              <a:rPr lang="en" u="sng">
                <a:solidFill>
                  <a:schemeClr val="hlink"/>
                </a:solidFill>
                <a:hlinkClick r:id="rId3"/>
              </a:rPr>
              <a:t>GIS</a:t>
            </a:r>
            <a:endParaRPr/>
          </a:p>
          <a:p>
            <a:pPr indent="-342900" lvl="0" marL="457200" rtl="0" algn="l">
              <a:spcBef>
                <a:spcPts val="0"/>
              </a:spcBef>
              <a:spcAft>
                <a:spcPts val="0"/>
              </a:spcAft>
              <a:buSzPts val="1800"/>
              <a:buChar char="-"/>
            </a:pPr>
            <a:r>
              <a:rPr lang="en"/>
              <a:t>Software de GIS </a:t>
            </a:r>
            <a:endParaRPr/>
          </a:p>
          <a:p>
            <a:pPr indent="-317500" lvl="1" marL="914400" rtl="0" algn="l">
              <a:spcBef>
                <a:spcPts val="0"/>
              </a:spcBef>
              <a:spcAft>
                <a:spcPts val="0"/>
              </a:spcAft>
              <a:buSzPts val="1400"/>
              <a:buChar char="-"/>
            </a:pPr>
            <a:r>
              <a:rPr lang="en"/>
              <a:t>Se recomienda </a:t>
            </a:r>
            <a:r>
              <a:rPr b="1" lang="en" u="sng">
                <a:solidFill>
                  <a:schemeClr val="hlink"/>
                </a:solidFill>
                <a:hlinkClick r:id="rId4"/>
              </a:rPr>
              <a:t>QGIS</a:t>
            </a:r>
            <a:r>
              <a:rPr b="1" lang="en"/>
              <a:t>, </a:t>
            </a:r>
            <a:r>
              <a:rPr lang="en"/>
              <a:t>excelente y de uso libre y gratuito.</a:t>
            </a:r>
            <a:endParaRPr/>
          </a:p>
          <a:p>
            <a:pPr indent="0" lvl="0" marL="0" rtl="0" algn="l">
              <a:spcBef>
                <a:spcPts val="1200"/>
              </a:spcBef>
              <a:spcAft>
                <a:spcPts val="0"/>
              </a:spcAft>
              <a:buNone/>
            </a:pPr>
            <a:r>
              <a:rPr b="1" lang="en"/>
              <a:t>Para realizar el procesamiento de machine learning:</a:t>
            </a:r>
            <a:endParaRPr b="1"/>
          </a:p>
          <a:p>
            <a:pPr indent="-342900" lvl="0" marL="457200" rtl="0" algn="l">
              <a:spcBef>
                <a:spcPts val="1200"/>
              </a:spcBef>
              <a:spcAft>
                <a:spcPts val="0"/>
              </a:spcAft>
              <a:buSzPts val="1800"/>
              <a:buChar char="-"/>
            </a:pPr>
            <a:r>
              <a:rPr lang="en"/>
              <a:t>Conocimientos básicos de programación </a:t>
            </a:r>
            <a:endParaRPr/>
          </a:p>
          <a:p>
            <a:pPr indent="-317500" lvl="1" marL="914400" rtl="0" algn="l">
              <a:spcBef>
                <a:spcPts val="0"/>
              </a:spcBef>
              <a:spcAft>
                <a:spcPts val="0"/>
              </a:spcAft>
              <a:buSzPts val="1400"/>
              <a:buChar char="-"/>
            </a:pPr>
            <a:r>
              <a:rPr lang="en"/>
              <a:t>(o paciencia para la prueba y error)</a:t>
            </a:r>
            <a:endParaRPr/>
          </a:p>
          <a:p>
            <a:pPr indent="-342900" lvl="0" marL="457200" rtl="0" algn="l">
              <a:spcBef>
                <a:spcPts val="0"/>
              </a:spcBef>
              <a:spcAft>
                <a:spcPts val="0"/>
              </a:spcAft>
              <a:buSzPts val="1800"/>
              <a:buChar char="-"/>
            </a:pPr>
            <a:r>
              <a:rPr lang="en"/>
              <a:t>Entorno de trabajo Python + Jupyter</a:t>
            </a:r>
            <a:endParaRPr/>
          </a:p>
          <a:p>
            <a:pPr indent="-317500" lvl="1" marL="914400" rtl="0" algn="l">
              <a:spcBef>
                <a:spcPts val="0"/>
              </a:spcBef>
              <a:spcAft>
                <a:spcPts val="0"/>
              </a:spcAft>
              <a:buSzPts val="1400"/>
              <a:buChar char="-"/>
            </a:pPr>
            <a:r>
              <a:rPr lang="en"/>
              <a:t>Usando</a:t>
            </a:r>
            <a:r>
              <a:rPr lang="en"/>
              <a:t> </a:t>
            </a:r>
            <a:r>
              <a:rPr b="1" lang="en" u="sng">
                <a:solidFill>
                  <a:schemeClr val="hlink"/>
                </a:solidFill>
                <a:hlinkClick r:id="rId5"/>
              </a:rPr>
              <a:t>Google Colab</a:t>
            </a:r>
            <a:r>
              <a:rPr lang="en"/>
              <a:t>, gratis y online (recomendado)</a:t>
            </a:r>
            <a:endParaRPr/>
          </a:p>
          <a:p>
            <a:pPr indent="-317500" lvl="1" marL="914400" rtl="0" algn="l">
              <a:spcBef>
                <a:spcPts val="0"/>
              </a:spcBef>
              <a:spcAft>
                <a:spcPts val="0"/>
              </a:spcAft>
              <a:buSzPts val="1400"/>
              <a:buChar char="-"/>
            </a:pPr>
            <a:r>
              <a:rPr lang="en"/>
              <a:t>Instalando en la computadora propia, también gratis, pero para nivel avanzado</a:t>
            </a:r>
            <a:endParaRPr/>
          </a:p>
        </p:txBody>
      </p:sp>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Requisitos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2"/>
          <p:cNvPicPr preferRelativeResize="0"/>
          <p:nvPr/>
        </p:nvPicPr>
        <p:blipFill>
          <a:blip r:embed="rId3">
            <a:alphaModFix/>
          </a:blip>
          <a:stretch>
            <a:fillRect/>
          </a:stretch>
        </p:blipFill>
        <p:spPr>
          <a:xfrm>
            <a:off x="1114425" y="100013"/>
            <a:ext cx="6915150" cy="4791075"/>
          </a:xfrm>
          <a:prstGeom prst="rect">
            <a:avLst/>
          </a:prstGeom>
          <a:noFill/>
          <a:ln>
            <a:noFill/>
          </a:ln>
        </p:spPr>
      </p:pic>
      <p:sp>
        <p:nvSpPr>
          <p:cNvPr id="194" name="Google Shape;194;p32"/>
          <p:cNvSpPr/>
          <p:nvPr/>
        </p:nvSpPr>
        <p:spPr>
          <a:xfrm>
            <a:off x="4544250" y="539400"/>
            <a:ext cx="2297100" cy="1023725"/>
          </a:xfrm>
          <a:custGeom>
            <a:rect b="b" l="l" r="r" t="t"/>
            <a:pathLst>
              <a:path extrusionOk="0" h="40949" w="91884">
                <a:moveTo>
                  <a:pt x="0" y="40949"/>
                </a:moveTo>
                <a:cubicBezTo>
                  <a:pt x="2584" y="35781"/>
                  <a:pt x="7334" y="31984"/>
                  <a:pt x="11486" y="27965"/>
                </a:cubicBezTo>
                <a:cubicBezTo>
                  <a:pt x="17467" y="22177"/>
                  <a:pt x="23446" y="15228"/>
                  <a:pt x="31461" y="12984"/>
                </a:cubicBezTo>
                <a:cubicBezTo>
                  <a:pt x="42795" y="9810"/>
                  <a:pt x="54875" y="20287"/>
                  <a:pt x="66416" y="17978"/>
                </a:cubicBezTo>
                <a:cubicBezTo>
                  <a:pt x="76606" y="15940"/>
                  <a:pt x="83239" y="5765"/>
                  <a:pt x="91884" y="0"/>
                </a:cubicBezTo>
              </a:path>
            </a:pathLst>
          </a:custGeom>
          <a:noFill/>
          <a:ln cap="flat" cmpd="sng" w="28575">
            <a:solidFill>
              <a:srgbClr val="CC0000"/>
            </a:solidFill>
            <a:prstDash val="solid"/>
            <a:round/>
            <a:headEnd len="med" w="med" type="stealth"/>
            <a:tailEnd len="med" w="med" type="none"/>
          </a:ln>
        </p:spPr>
      </p:sp>
      <p:sp>
        <p:nvSpPr>
          <p:cNvPr id="195" name="Google Shape;195;p32"/>
          <p:cNvSpPr/>
          <p:nvPr/>
        </p:nvSpPr>
        <p:spPr>
          <a:xfrm>
            <a:off x="5942500" y="1187300"/>
            <a:ext cx="2209700" cy="711600"/>
          </a:xfrm>
          <a:custGeom>
            <a:rect b="b" l="l" r="r" t="t"/>
            <a:pathLst>
              <a:path extrusionOk="0" h="28464" w="88388">
                <a:moveTo>
                  <a:pt x="0" y="28464"/>
                </a:moveTo>
                <a:cubicBezTo>
                  <a:pt x="3916" y="16710"/>
                  <a:pt x="19714" y="7605"/>
                  <a:pt x="31959" y="9488"/>
                </a:cubicBezTo>
                <a:cubicBezTo>
                  <a:pt x="44095" y="11355"/>
                  <a:pt x="55399" y="22004"/>
                  <a:pt x="67414" y="19475"/>
                </a:cubicBezTo>
                <a:cubicBezTo>
                  <a:pt x="76750" y="17510"/>
                  <a:pt x="84120" y="8532"/>
                  <a:pt x="88388" y="0"/>
                </a:cubicBezTo>
              </a:path>
            </a:pathLst>
          </a:custGeom>
          <a:noFill/>
          <a:ln cap="flat" cmpd="sng" w="28575">
            <a:solidFill>
              <a:srgbClr val="CC0000"/>
            </a:solidFill>
            <a:prstDash val="solid"/>
            <a:round/>
            <a:headEnd len="med" w="med" type="stealth"/>
            <a:tailEnd len="med" w="med" type="none"/>
          </a:ln>
        </p:spPr>
      </p:sp>
      <p:sp>
        <p:nvSpPr>
          <p:cNvPr id="196" name="Google Shape;196;p32"/>
          <p:cNvSpPr/>
          <p:nvPr/>
        </p:nvSpPr>
        <p:spPr>
          <a:xfrm>
            <a:off x="6129750" y="3057350"/>
            <a:ext cx="1622950" cy="1373250"/>
          </a:xfrm>
          <a:custGeom>
            <a:rect b="b" l="l" r="r" t="t"/>
            <a:pathLst>
              <a:path extrusionOk="0" h="54930" w="64918">
                <a:moveTo>
                  <a:pt x="0" y="0"/>
                </a:moveTo>
                <a:cubicBezTo>
                  <a:pt x="20044" y="20044"/>
                  <a:pt x="36572" y="54930"/>
                  <a:pt x="64918" y="54930"/>
                </a:cubicBezTo>
              </a:path>
            </a:pathLst>
          </a:custGeom>
          <a:noFill/>
          <a:ln cap="flat" cmpd="sng" w="28575">
            <a:solidFill>
              <a:srgbClr val="CC0000"/>
            </a:solidFill>
            <a:prstDash val="solid"/>
            <a:round/>
            <a:headEnd len="med" w="med" type="stealth"/>
            <a:tailEnd len="med" w="med" type="none"/>
          </a:ln>
        </p:spPr>
      </p:sp>
      <p:sp>
        <p:nvSpPr>
          <p:cNvPr id="197" name="Google Shape;197;p32"/>
          <p:cNvSpPr txBox="1"/>
          <p:nvPr/>
        </p:nvSpPr>
        <p:spPr>
          <a:xfrm>
            <a:off x="7690284" y="3827475"/>
            <a:ext cx="16230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BM Plex Mono"/>
                <a:ea typeface="IBM Plex Mono"/>
                <a:cs typeface="IBM Plex Mono"/>
                <a:sym typeface="IBM Plex Mono"/>
              </a:rPr>
              <a:t>más</a:t>
            </a:r>
            <a:br>
              <a:rPr lang="en">
                <a:latin typeface="IBM Plex Mono"/>
                <a:ea typeface="IBM Plex Mono"/>
                <a:cs typeface="IBM Plex Mono"/>
                <a:sym typeface="IBM Plex Mono"/>
              </a:rPr>
            </a:br>
            <a:r>
              <a:rPr lang="en">
                <a:latin typeface="IBM Plex Mono"/>
                <a:ea typeface="IBM Plex Mono"/>
                <a:cs typeface="IBM Plex Mono"/>
                <a:sym typeface="IBM Plex Mono"/>
              </a:rPr>
              <a:t>estadística</a:t>
            </a:r>
            <a:endParaRPr>
              <a:latin typeface="IBM Plex Mono"/>
              <a:ea typeface="IBM Plex Mono"/>
              <a:cs typeface="IBM Plex Mono"/>
              <a:sym typeface="IBM Plex Mono"/>
            </a:endParaRPr>
          </a:p>
          <a:p>
            <a:pPr indent="0" lvl="0" marL="0" rtl="0" algn="l">
              <a:spcBef>
                <a:spcPts val="0"/>
              </a:spcBef>
              <a:spcAft>
                <a:spcPts val="0"/>
              </a:spcAft>
              <a:buNone/>
            </a:pPr>
            <a:r>
              <a:rPr lang="en">
                <a:latin typeface="IBM Plex Mono"/>
                <a:ea typeface="IBM Plex Mono"/>
                <a:cs typeface="IBM Plex Mono"/>
                <a:sym typeface="IBM Plex Mono"/>
              </a:rPr>
              <a:t>aplicada *</a:t>
            </a:r>
            <a:endParaRPr>
              <a:latin typeface="IBM Plex Mono"/>
              <a:ea typeface="IBM Plex Mono"/>
              <a:cs typeface="IBM Plex Mono"/>
              <a:sym typeface="IBM Plex Mono"/>
            </a:endParaRPr>
          </a:p>
        </p:txBody>
      </p:sp>
      <p:sp>
        <p:nvSpPr>
          <p:cNvPr id="198" name="Google Shape;198;p32"/>
          <p:cNvSpPr txBox="1"/>
          <p:nvPr/>
        </p:nvSpPr>
        <p:spPr>
          <a:xfrm>
            <a:off x="6460375" y="23825"/>
            <a:ext cx="16230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BM Plex Mono"/>
                <a:ea typeface="IBM Plex Mono"/>
                <a:cs typeface="IBM Plex Mono"/>
                <a:sym typeface="IBM Plex Mono"/>
              </a:rPr>
              <a:t>estadística</a:t>
            </a:r>
            <a:endParaRPr>
              <a:latin typeface="IBM Plex Mono"/>
              <a:ea typeface="IBM Plex Mono"/>
              <a:cs typeface="IBM Plex Mono"/>
              <a:sym typeface="IBM Plex Mono"/>
            </a:endParaRPr>
          </a:p>
          <a:p>
            <a:pPr indent="0" lvl="0" marL="0" rtl="0" algn="l">
              <a:spcBef>
                <a:spcPts val="0"/>
              </a:spcBef>
              <a:spcAft>
                <a:spcPts val="0"/>
              </a:spcAft>
              <a:buNone/>
            </a:pPr>
            <a:r>
              <a:rPr lang="en">
                <a:latin typeface="IBM Plex Mono"/>
                <a:ea typeface="IBM Plex Mono"/>
                <a:cs typeface="IBM Plex Mono"/>
                <a:sym typeface="IBM Plex Mono"/>
              </a:rPr>
              <a:t>aplicada *</a:t>
            </a:r>
            <a:endParaRPr>
              <a:latin typeface="IBM Plex Mono"/>
              <a:ea typeface="IBM Plex Mono"/>
              <a:cs typeface="IBM Plex Mono"/>
              <a:sym typeface="IBM Plex Mono"/>
            </a:endParaRPr>
          </a:p>
        </p:txBody>
      </p:sp>
      <p:sp>
        <p:nvSpPr>
          <p:cNvPr id="199" name="Google Shape;199;p32"/>
          <p:cNvSpPr txBox="1"/>
          <p:nvPr/>
        </p:nvSpPr>
        <p:spPr>
          <a:xfrm>
            <a:off x="7803916" y="444016"/>
            <a:ext cx="22098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BM Plex Mono"/>
                <a:ea typeface="IBM Plex Mono"/>
                <a:cs typeface="IBM Plex Mono"/>
                <a:sym typeface="IBM Plex Mono"/>
              </a:rPr>
              <a:t>también </a:t>
            </a:r>
            <a:br>
              <a:rPr lang="en">
                <a:latin typeface="IBM Plex Mono"/>
                <a:ea typeface="IBM Plex Mono"/>
                <a:cs typeface="IBM Plex Mono"/>
                <a:sym typeface="IBM Plex Mono"/>
              </a:rPr>
            </a:br>
            <a:r>
              <a:rPr lang="en">
                <a:latin typeface="IBM Plex Mono"/>
                <a:ea typeface="IBM Plex Mono"/>
                <a:cs typeface="IBM Plex Mono"/>
                <a:sym typeface="IBM Plex Mono"/>
              </a:rPr>
              <a:t>estadística</a:t>
            </a:r>
            <a:endParaRPr>
              <a:latin typeface="IBM Plex Mono"/>
              <a:ea typeface="IBM Plex Mono"/>
              <a:cs typeface="IBM Plex Mono"/>
              <a:sym typeface="IBM Plex Mono"/>
            </a:endParaRPr>
          </a:p>
          <a:p>
            <a:pPr indent="0" lvl="0" marL="0" rtl="0" algn="l">
              <a:spcBef>
                <a:spcPts val="0"/>
              </a:spcBef>
              <a:spcAft>
                <a:spcPts val="0"/>
              </a:spcAft>
              <a:buNone/>
            </a:pPr>
            <a:r>
              <a:rPr lang="en">
                <a:latin typeface="IBM Plex Mono"/>
                <a:ea typeface="IBM Plex Mono"/>
                <a:cs typeface="IBM Plex Mono"/>
                <a:sym typeface="IBM Plex Mono"/>
              </a:rPr>
              <a:t>aplicada *</a:t>
            </a:r>
            <a:endParaRPr>
              <a:latin typeface="IBM Plex Mono"/>
              <a:ea typeface="IBM Plex Mono"/>
              <a:cs typeface="IBM Plex Mono"/>
              <a:sym typeface="IBM Plex Mono"/>
            </a:endParaRPr>
          </a:p>
        </p:txBody>
      </p:sp>
      <p:sp>
        <p:nvSpPr>
          <p:cNvPr id="200" name="Google Shape;200;p32"/>
          <p:cNvSpPr txBox="1"/>
          <p:nvPr/>
        </p:nvSpPr>
        <p:spPr>
          <a:xfrm>
            <a:off x="2155050" y="4911865"/>
            <a:ext cx="7001100" cy="240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000">
                <a:latin typeface="Montserrat Medium"/>
                <a:ea typeface="Montserrat Medium"/>
                <a:cs typeface="Montserrat Medium"/>
                <a:sym typeface="Montserrat Medium"/>
              </a:rPr>
              <a:t>*: pero con suficiente estilo propio como para ser considerada una disciplina en sí</a:t>
            </a:r>
            <a:endParaRPr sz="1000">
              <a:latin typeface="Montserrat Medium"/>
              <a:ea typeface="Montserrat Medium"/>
              <a:cs typeface="Montserrat Medium"/>
              <a:sym typeface="Montserrat Medium"/>
            </a:endParaRPr>
          </a:p>
        </p:txBody>
      </p:sp>
      <p:sp>
        <p:nvSpPr>
          <p:cNvPr id="201" name="Google Shape;201;p32"/>
          <p:cNvSpPr txBox="1"/>
          <p:nvPr/>
        </p:nvSpPr>
        <p:spPr>
          <a:xfrm>
            <a:off x="1348300" y="2446900"/>
            <a:ext cx="15105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Alfa Slab One"/>
                <a:ea typeface="Alfa Slab One"/>
                <a:cs typeface="Alfa Slab One"/>
                <a:sym typeface="Alfa Slab One"/>
              </a:rPr>
              <a:t>robots</a:t>
            </a:r>
            <a:r>
              <a:rPr lang="en">
                <a:solidFill>
                  <a:srgbClr val="434343"/>
                </a:solidFill>
                <a:latin typeface="Alfa Slab One"/>
                <a:ea typeface="Alfa Slab One"/>
                <a:cs typeface="Alfa Slab One"/>
                <a:sym typeface="Alfa Slab One"/>
              </a:rPr>
              <a:t>?</a:t>
            </a:r>
            <a:endParaRPr>
              <a:solidFill>
                <a:srgbClr val="434343"/>
              </a:solidFill>
              <a:latin typeface="Alfa Slab One"/>
              <a:ea typeface="Alfa Slab One"/>
              <a:cs typeface="Alfa Slab One"/>
              <a:sym typeface="Alfa Slab One"/>
            </a:endParaRPr>
          </a:p>
        </p:txBody>
      </p:sp>
      <p:sp>
        <p:nvSpPr>
          <p:cNvPr id="202" name="Google Shape;202;p32"/>
          <p:cNvSpPr txBox="1"/>
          <p:nvPr/>
        </p:nvSpPr>
        <p:spPr>
          <a:xfrm>
            <a:off x="1850250" y="3388175"/>
            <a:ext cx="22098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Alfa Slab One"/>
              <a:ea typeface="Alfa Slab One"/>
              <a:cs typeface="Alfa Slab One"/>
              <a:sym typeface="Alfa Slab One"/>
            </a:endParaRPr>
          </a:p>
          <a:p>
            <a:pPr indent="0" lvl="0" marL="0" rtl="0" algn="l">
              <a:spcBef>
                <a:spcPts val="0"/>
              </a:spcBef>
              <a:spcAft>
                <a:spcPts val="0"/>
              </a:spcAft>
              <a:buNone/>
            </a:pPr>
            <a:r>
              <a:rPr lang="en" sz="1200">
                <a:solidFill>
                  <a:srgbClr val="434343"/>
                </a:solidFill>
                <a:latin typeface="Alfa Slab One"/>
                <a:ea typeface="Alfa Slab One"/>
                <a:cs typeface="Alfa Slab One"/>
                <a:sym typeface="Alfa Slab One"/>
              </a:rPr>
              <a:t>cerebros artificiales?</a:t>
            </a:r>
            <a:endParaRPr sz="1200">
              <a:solidFill>
                <a:srgbClr val="434343"/>
              </a:solidFill>
              <a:latin typeface="Alfa Slab One"/>
              <a:ea typeface="Alfa Slab One"/>
              <a:cs typeface="Alfa Slab One"/>
              <a:sym typeface="Alfa Slab One"/>
            </a:endParaRPr>
          </a:p>
        </p:txBody>
      </p:sp>
      <p:sp>
        <p:nvSpPr>
          <p:cNvPr id="203" name="Google Shape;203;p32"/>
          <p:cNvSpPr txBox="1"/>
          <p:nvPr/>
        </p:nvSpPr>
        <p:spPr>
          <a:xfrm>
            <a:off x="3289800" y="4179500"/>
            <a:ext cx="22098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Alfa Slab One"/>
                <a:ea typeface="Alfa Slab One"/>
                <a:cs typeface="Alfa Slab One"/>
                <a:sym typeface="Alfa Slab One"/>
              </a:rPr>
              <a:t>quién sabe qué más!</a:t>
            </a:r>
            <a:endParaRPr sz="1200">
              <a:solidFill>
                <a:srgbClr val="434343"/>
              </a:solidFill>
              <a:latin typeface="Alfa Slab One"/>
              <a:ea typeface="Alfa Slab One"/>
              <a:cs typeface="Alfa Slab One"/>
              <a:sym typeface="Alfa Slab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3"/>
          <p:cNvPicPr preferRelativeResize="0"/>
          <p:nvPr/>
        </p:nvPicPr>
        <p:blipFill>
          <a:blip r:embed="rId3">
            <a:alphaModFix/>
          </a:blip>
          <a:stretch>
            <a:fillRect/>
          </a:stretch>
        </p:blipFill>
        <p:spPr>
          <a:xfrm>
            <a:off x="1114425" y="100013"/>
            <a:ext cx="6915150" cy="4791075"/>
          </a:xfrm>
          <a:prstGeom prst="rect">
            <a:avLst/>
          </a:prstGeom>
          <a:noFill/>
          <a:ln>
            <a:noFill/>
          </a:ln>
        </p:spPr>
      </p:pic>
      <p:cxnSp>
        <p:nvCxnSpPr>
          <p:cNvPr id="209" name="Google Shape;209;p33"/>
          <p:cNvCxnSpPr/>
          <p:nvPr/>
        </p:nvCxnSpPr>
        <p:spPr>
          <a:xfrm>
            <a:off x="5259382" y="2111584"/>
            <a:ext cx="224700" cy="299700"/>
          </a:xfrm>
          <a:prstGeom prst="straightConnector1">
            <a:avLst/>
          </a:prstGeom>
          <a:noFill/>
          <a:ln cap="flat" cmpd="sng" w="28575">
            <a:solidFill>
              <a:srgbClr val="E06666"/>
            </a:solidFill>
            <a:prstDash val="solid"/>
            <a:round/>
            <a:headEnd len="med" w="med" type="none"/>
            <a:tailEnd len="med" w="med" type="triangle"/>
          </a:ln>
        </p:spPr>
      </p:cxnSp>
      <p:cxnSp>
        <p:nvCxnSpPr>
          <p:cNvPr id="210" name="Google Shape;210;p33"/>
          <p:cNvCxnSpPr/>
          <p:nvPr/>
        </p:nvCxnSpPr>
        <p:spPr>
          <a:xfrm flipH="1">
            <a:off x="6152400" y="2099100"/>
            <a:ext cx="172200" cy="299700"/>
          </a:xfrm>
          <a:prstGeom prst="straightConnector1">
            <a:avLst/>
          </a:prstGeom>
          <a:noFill/>
          <a:ln cap="flat" cmpd="sng" w="28575">
            <a:solidFill>
              <a:srgbClr val="E06666"/>
            </a:solidFill>
            <a:prstDash val="solid"/>
            <a:round/>
            <a:headEnd len="med" w="med" type="none"/>
            <a:tailEnd len="med" w="med" type="triangle"/>
          </a:ln>
        </p:spPr>
      </p:cxnSp>
      <p:cxnSp>
        <p:nvCxnSpPr>
          <p:cNvPr id="211" name="Google Shape;211;p33"/>
          <p:cNvCxnSpPr/>
          <p:nvPr/>
        </p:nvCxnSpPr>
        <p:spPr>
          <a:xfrm flipH="1" rot="10800000">
            <a:off x="5285645" y="2959677"/>
            <a:ext cx="187200" cy="253500"/>
          </a:xfrm>
          <a:prstGeom prst="straightConnector1">
            <a:avLst/>
          </a:prstGeom>
          <a:noFill/>
          <a:ln cap="flat" cmpd="sng" w="28575">
            <a:solidFill>
              <a:srgbClr val="E06666"/>
            </a:solidFill>
            <a:prstDash val="solid"/>
            <a:round/>
            <a:headEnd len="med" w="med" type="none"/>
            <a:tailEnd len="med" w="med" type="triangle"/>
          </a:ln>
        </p:spPr>
      </p:cxnSp>
      <p:cxnSp>
        <p:nvCxnSpPr>
          <p:cNvPr id="212" name="Google Shape;212;p33"/>
          <p:cNvCxnSpPr/>
          <p:nvPr/>
        </p:nvCxnSpPr>
        <p:spPr>
          <a:xfrm rot="10800000">
            <a:off x="6108600" y="3002720"/>
            <a:ext cx="238200" cy="276600"/>
          </a:xfrm>
          <a:prstGeom prst="straightConnector1">
            <a:avLst/>
          </a:prstGeom>
          <a:noFill/>
          <a:ln cap="flat" cmpd="sng" w="28575">
            <a:solidFill>
              <a:srgbClr val="E06666"/>
            </a:solidFill>
            <a:prstDash val="solid"/>
            <a:round/>
            <a:headEnd len="med" w="med" type="none"/>
            <a:tailEnd len="med" w="med" type="triangle"/>
          </a:ln>
        </p:spPr>
      </p:cxnSp>
      <p:sp>
        <p:nvSpPr>
          <p:cNvPr id="213" name="Google Shape;213;p33"/>
          <p:cNvSpPr txBox="1"/>
          <p:nvPr/>
        </p:nvSpPr>
        <p:spPr>
          <a:xfrm>
            <a:off x="110700" y="3731338"/>
            <a:ext cx="1841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IBM Plex Mono"/>
                <a:ea typeface="IBM Plex Mono"/>
                <a:cs typeface="IBM Plex Mono"/>
                <a:sym typeface="IBM Plex Mono"/>
              </a:rPr>
              <a:t>Hoy en día,</a:t>
            </a:r>
            <a:r>
              <a:rPr i="1" lang="en" sz="900">
                <a:solidFill>
                  <a:schemeClr val="dk1"/>
                </a:solidFill>
                <a:latin typeface="IBM Plex Mono"/>
                <a:ea typeface="IBM Plex Mono"/>
                <a:cs typeface="IBM Plex Mono"/>
                <a:sym typeface="IBM Plex Mono"/>
              </a:rPr>
              <a:t> redes neuronales</a:t>
            </a:r>
            <a:r>
              <a:rPr lang="en" sz="900">
                <a:solidFill>
                  <a:schemeClr val="dk1"/>
                </a:solidFill>
                <a:latin typeface="IBM Plex Mono"/>
                <a:ea typeface="IBM Plex Mono"/>
                <a:cs typeface="IBM Plex Mono"/>
                <a:sym typeface="IBM Plex Mono"/>
              </a:rPr>
              <a:t> y “</a:t>
            </a:r>
            <a:r>
              <a:rPr i="1" lang="en" sz="900">
                <a:solidFill>
                  <a:schemeClr val="dk1"/>
                </a:solidFill>
                <a:latin typeface="IBM Plex Mono"/>
                <a:ea typeface="IBM Plex Mono"/>
                <a:cs typeface="IBM Plex Mono"/>
                <a:sym typeface="IBM Plex Mono"/>
              </a:rPr>
              <a:t>deep learning</a:t>
            </a:r>
            <a:r>
              <a:rPr lang="en" sz="900">
                <a:solidFill>
                  <a:schemeClr val="dk1"/>
                </a:solidFill>
                <a:latin typeface="IBM Plex Mono"/>
                <a:ea typeface="IBM Plex Mono"/>
                <a:cs typeface="IBM Plex Mono"/>
                <a:sym typeface="IBM Plex Mono"/>
              </a:rPr>
              <a:t>” son lo mismo. Todas las redes son “deep” -con muchas capas-, algo que antes era inusual por limitaciones de hardware ya superadas.</a:t>
            </a:r>
            <a:endParaRPr sz="900">
              <a:solidFill>
                <a:schemeClr val="dk1"/>
              </a:solidFill>
              <a:latin typeface="IBM Plex Mono"/>
              <a:ea typeface="IBM Plex Mono"/>
              <a:cs typeface="IBM Plex Mono"/>
              <a:sym typeface="IBM Plex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4"/>
          <p:cNvPicPr preferRelativeResize="0"/>
          <p:nvPr/>
        </p:nvPicPr>
        <p:blipFill>
          <a:blip r:embed="rId3">
            <a:alphaModFix/>
          </a:blip>
          <a:stretch>
            <a:fillRect/>
          </a:stretch>
        </p:blipFill>
        <p:spPr>
          <a:xfrm>
            <a:off x="4193125" y="1271183"/>
            <a:ext cx="4580526" cy="2628825"/>
          </a:xfrm>
          <a:prstGeom prst="rect">
            <a:avLst/>
          </a:prstGeom>
          <a:noFill/>
          <a:ln>
            <a:noFill/>
          </a:ln>
        </p:spPr>
      </p:pic>
      <p:pic>
        <p:nvPicPr>
          <p:cNvPr id="219" name="Google Shape;219;p34"/>
          <p:cNvPicPr preferRelativeResize="0"/>
          <p:nvPr/>
        </p:nvPicPr>
        <p:blipFill>
          <a:blip r:embed="rId4">
            <a:alphaModFix/>
          </a:blip>
          <a:stretch>
            <a:fillRect/>
          </a:stretch>
        </p:blipFill>
        <p:spPr>
          <a:xfrm>
            <a:off x="304800" y="1649888"/>
            <a:ext cx="3659725" cy="2148528"/>
          </a:xfrm>
          <a:prstGeom prst="rect">
            <a:avLst/>
          </a:prstGeom>
          <a:noFill/>
          <a:ln>
            <a:noFill/>
          </a:ln>
        </p:spPr>
      </p:pic>
      <p:sp>
        <p:nvSpPr>
          <p:cNvPr id="220" name="Google Shape;220;p34"/>
          <p:cNvSpPr/>
          <p:nvPr/>
        </p:nvSpPr>
        <p:spPr>
          <a:xfrm>
            <a:off x="2353698" y="2519782"/>
            <a:ext cx="235500" cy="207600"/>
          </a:xfrm>
          <a:prstGeom prst="ellipse">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 name="Google Shape;221;p34"/>
          <p:cNvCxnSpPr/>
          <p:nvPr/>
        </p:nvCxnSpPr>
        <p:spPr>
          <a:xfrm>
            <a:off x="2554709" y="2696980"/>
            <a:ext cx="1654200" cy="9600"/>
          </a:xfrm>
          <a:prstGeom prst="straightConnector1">
            <a:avLst/>
          </a:prstGeom>
          <a:noFill/>
          <a:ln cap="flat" cmpd="sng" w="9525">
            <a:solidFill>
              <a:srgbClr val="990000"/>
            </a:solidFill>
            <a:prstDash val="solid"/>
            <a:round/>
            <a:headEnd len="med" w="med" type="none"/>
            <a:tailEnd len="med" w="med" type="triangle"/>
          </a:ln>
        </p:spPr>
      </p:cxnSp>
      <p:sp>
        <p:nvSpPr>
          <p:cNvPr id="222" name="Google Shape;222;p34"/>
          <p:cNvSpPr txBox="1"/>
          <p:nvPr/>
        </p:nvSpPr>
        <p:spPr>
          <a:xfrm>
            <a:off x="221600" y="283825"/>
            <a:ext cx="39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verpass SemiBold"/>
                <a:ea typeface="Overpass SemiBold"/>
                <a:cs typeface="Overpass SemiBold"/>
                <a:sym typeface="Overpass SemiBold"/>
              </a:rPr>
              <a:t>Convolutional Neural Networks (CNNs)</a:t>
            </a:r>
            <a:endParaRPr>
              <a:latin typeface="Overpass SemiBold"/>
              <a:ea typeface="Overpass SemiBold"/>
              <a:cs typeface="Overpass SemiBold"/>
              <a:sym typeface="Overpass SemiBold"/>
            </a:endParaRPr>
          </a:p>
        </p:txBody>
      </p:sp>
      <p:sp>
        <p:nvSpPr>
          <p:cNvPr id="223" name="Google Shape;223;p34"/>
          <p:cNvSpPr/>
          <p:nvPr/>
        </p:nvSpPr>
        <p:spPr>
          <a:xfrm rot="-5400000">
            <a:off x="2000675" y="2436825"/>
            <a:ext cx="259500" cy="3534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p:nvPr/>
        </p:nvSpPr>
        <p:spPr>
          <a:xfrm rot="-5400000">
            <a:off x="6355100" y="1979925"/>
            <a:ext cx="259500" cy="4447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4"/>
          <p:cNvSpPr txBox="1"/>
          <p:nvPr/>
        </p:nvSpPr>
        <p:spPr>
          <a:xfrm>
            <a:off x="4260950" y="4340550"/>
            <a:ext cx="458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00"/>
                </a:solidFill>
                <a:latin typeface="IBM Plex Mono Medium"/>
                <a:ea typeface="IBM Plex Mono Medium"/>
                <a:cs typeface="IBM Plex Mono Medium"/>
                <a:sym typeface="IBM Plex Mono Medium"/>
              </a:rPr>
              <a:t>CNN que “aprende” a clasificar imágenes en categorías</a:t>
            </a:r>
            <a:endParaRPr sz="1000">
              <a:solidFill>
                <a:srgbClr val="990000"/>
              </a:solidFill>
              <a:latin typeface="IBM Plex Mono Medium"/>
              <a:ea typeface="IBM Plex Mono Medium"/>
              <a:cs typeface="IBM Plex Mono Medium"/>
              <a:sym typeface="IBM Plex Mono Medium"/>
            </a:endParaRPr>
          </a:p>
        </p:txBody>
      </p:sp>
      <p:sp>
        <p:nvSpPr>
          <p:cNvPr id="226" name="Google Shape;226;p34"/>
          <p:cNvSpPr txBox="1"/>
          <p:nvPr/>
        </p:nvSpPr>
        <p:spPr>
          <a:xfrm>
            <a:off x="260263" y="4340550"/>
            <a:ext cx="374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00"/>
                </a:solidFill>
                <a:latin typeface="IBM Plex Mono Medium"/>
                <a:ea typeface="IBM Plex Mono Medium"/>
                <a:cs typeface="IBM Plex Mono Medium"/>
                <a:sym typeface="IBM Plex Mono Medium"/>
              </a:rPr>
              <a:t>Datos de entrenamiento</a:t>
            </a:r>
            <a:endParaRPr sz="1000">
              <a:solidFill>
                <a:srgbClr val="990000"/>
              </a:solidFill>
              <a:latin typeface="IBM Plex Mono Medium"/>
              <a:ea typeface="IBM Plex Mono Medium"/>
              <a:cs typeface="IBM Plex Mono Medium"/>
              <a:sym typeface="IBM Plex Mon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5"/>
          <p:cNvPicPr preferRelativeResize="0"/>
          <p:nvPr/>
        </p:nvPicPr>
        <p:blipFill>
          <a:blip r:embed="rId3">
            <a:alphaModFix/>
          </a:blip>
          <a:stretch>
            <a:fillRect/>
          </a:stretch>
        </p:blipFill>
        <p:spPr>
          <a:xfrm>
            <a:off x="274650" y="1375277"/>
            <a:ext cx="3581224" cy="1844000"/>
          </a:xfrm>
          <a:prstGeom prst="rect">
            <a:avLst/>
          </a:prstGeom>
          <a:noFill/>
          <a:ln>
            <a:noFill/>
          </a:ln>
        </p:spPr>
      </p:pic>
      <p:sp>
        <p:nvSpPr>
          <p:cNvPr id="232" name="Google Shape;232;p35"/>
          <p:cNvSpPr txBox="1"/>
          <p:nvPr/>
        </p:nvSpPr>
        <p:spPr>
          <a:xfrm>
            <a:off x="221600" y="283825"/>
            <a:ext cx="39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verpass SemiBold"/>
                <a:ea typeface="Overpass SemiBold"/>
                <a:cs typeface="Overpass SemiBold"/>
                <a:sym typeface="Overpass SemiBold"/>
              </a:rPr>
              <a:t>Convolutional Neural Networks (CNNs)</a:t>
            </a:r>
            <a:endParaRPr>
              <a:latin typeface="Overpass SemiBold"/>
              <a:ea typeface="Overpass SemiBold"/>
              <a:cs typeface="Overpass SemiBold"/>
              <a:sym typeface="Overpass SemiBold"/>
            </a:endParaRPr>
          </a:p>
        </p:txBody>
      </p:sp>
      <p:sp>
        <p:nvSpPr>
          <p:cNvPr id="233" name="Google Shape;233;p35"/>
          <p:cNvSpPr txBox="1"/>
          <p:nvPr/>
        </p:nvSpPr>
        <p:spPr>
          <a:xfrm>
            <a:off x="161973" y="3413175"/>
            <a:ext cx="3693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00"/>
                </a:solidFill>
                <a:latin typeface="IBM Plex Mono Medium"/>
                <a:ea typeface="IBM Plex Mono Medium"/>
                <a:cs typeface="IBM Plex Mono Medium"/>
                <a:sym typeface="IBM Plex Mono Medium"/>
              </a:rPr>
              <a:t>a la cantidad de capas que tiene una red neuronal, y al tipo de operación que se realiza en cada una, en conjunto se le llama la “</a:t>
            </a:r>
            <a:r>
              <a:rPr b="1" lang="en" sz="1000">
                <a:solidFill>
                  <a:srgbClr val="990000"/>
                </a:solidFill>
                <a:latin typeface="IBM Plex Mono"/>
                <a:ea typeface="IBM Plex Mono"/>
                <a:cs typeface="IBM Plex Mono"/>
                <a:sym typeface="IBM Plex Mono"/>
              </a:rPr>
              <a:t>arquitectura</a:t>
            </a:r>
            <a:r>
              <a:rPr lang="en" sz="1000">
                <a:solidFill>
                  <a:srgbClr val="990000"/>
                </a:solidFill>
                <a:latin typeface="IBM Plex Mono Medium"/>
                <a:ea typeface="IBM Plex Mono Medium"/>
                <a:cs typeface="IBM Plex Mono Medium"/>
                <a:sym typeface="IBM Plex Mono Medium"/>
              </a:rPr>
              <a:t>” de la red</a:t>
            </a:r>
            <a:endParaRPr sz="1000">
              <a:solidFill>
                <a:srgbClr val="990000"/>
              </a:solidFill>
              <a:latin typeface="IBM Plex Mono Medium"/>
              <a:ea typeface="IBM Plex Mono Medium"/>
              <a:cs typeface="IBM Plex Mono Medium"/>
              <a:sym typeface="IBM Plex Mono Medium"/>
            </a:endParaRPr>
          </a:p>
        </p:txBody>
      </p:sp>
      <p:cxnSp>
        <p:nvCxnSpPr>
          <p:cNvPr id="234" name="Google Shape;234;p35"/>
          <p:cNvCxnSpPr/>
          <p:nvPr/>
        </p:nvCxnSpPr>
        <p:spPr>
          <a:xfrm>
            <a:off x="855535" y="2887326"/>
            <a:ext cx="167700" cy="0"/>
          </a:xfrm>
          <a:prstGeom prst="straightConnector1">
            <a:avLst/>
          </a:prstGeom>
          <a:noFill/>
          <a:ln cap="flat" cmpd="sng" w="9525">
            <a:solidFill>
              <a:srgbClr val="A31515"/>
            </a:solidFill>
            <a:prstDash val="solid"/>
            <a:round/>
            <a:headEnd len="med" w="med" type="none"/>
            <a:tailEnd len="med" w="med" type="none"/>
          </a:ln>
        </p:spPr>
      </p:cxnSp>
      <p:cxnSp>
        <p:nvCxnSpPr>
          <p:cNvPr id="235" name="Google Shape;235;p35"/>
          <p:cNvCxnSpPr/>
          <p:nvPr/>
        </p:nvCxnSpPr>
        <p:spPr>
          <a:xfrm>
            <a:off x="1602522" y="2887326"/>
            <a:ext cx="167700" cy="0"/>
          </a:xfrm>
          <a:prstGeom prst="straightConnector1">
            <a:avLst/>
          </a:prstGeom>
          <a:noFill/>
          <a:ln cap="flat" cmpd="sng" w="9525">
            <a:solidFill>
              <a:srgbClr val="A31515"/>
            </a:solidFill>
            <a:prstDash val="solid"/>
            <a:round/>
            <a:headEnd len="med" w="med" type="none"/>
            <a:tailEnd len="med" w="med" type="none"/>
          </a:ln>
        </p:spPr>
      </p:cxnSp>
      <p:cxnSp>
        <p:nvCxnSpPr>
          <p:cNvPr id="236" name="Google Shape;236;p35"/>
          <p:cNvCxnSpPr/>
          <p:nvPr/>
        </p:nvCxnSpPr>
        <p:spPr>
          <a:xfrm>
            <a:off x="2371166" y="2887326"/>
            <a:ext cx="167700" cy="0"/>
          </a:xfrm>
          <a:prstGeom prst="straightConnector1">
            <a:avLst/>
          </a:prstGeom>
          <a:noFill/>
          <a:ln cap="flat" cmpd="sng" w="9525">
            <a:solidFill>
              <a:srgbClr val="A31515"/>
            </a:solidFill>
            <a:prstDash val="solid"/>
            <a:round/>
            <a:headEnd len="med" w="med" type="none"/>
            <a:tailEnd len="med" w="med" type="none"/>
          </a:ln>
        </p:spPr>
      </p:cxnSp>
      <p:cxnSp>
        <p:nvCxnSpPr>
          <p:cNvPr id="237" name="Google Shape;237;p35"/>
          <p:cNvCxnSpPr/>
          <p:nvPr/>
        </p:nvCxnSpPr>
        <p:spPr>
          <a:xfrm>
            <a:off x="3085667" y="2887326"/>
            <a:ext cx="167700" cy="0"/>
          </a:xfrm>
          <a:prstGeom prst="straightConnector1">
            <a:avLst/>
          </a:prstGeom>
          <a:noFill/>
          <a:ln cap="flat" cmpd="sng" w="9525">
            <a:solidFill>
              <a:srgbClr val="A31515"/>
            </a:solidFill>
            <a:prstDash val="solid"/>
            <a:round/>
            <a:headEnd len="med" w="med" type="none"/>
            <a:tailEnd len="med" w="med" type="none"/>
          </a:ln>
        </p:spPr>
      </p:cxnSp>
      <p:sp>
        <p:nvSpPr>
          <p:cNvPr id="238" name="Google Shape;238;p35"/>
          <p:cNvSpPr txBox="1"/>
          <p:nvPr/>
        </p:nvSpPr>
        <p:spPr>
          <a:xfrm>
            <a:off x="5029960" y="3929475"/>
            <a:ext cx="3549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990000"/>
                </a:solidFill>
                <a:latin typeface="IBM Plex Mono Medium"/>
                <a:ea typeface="IBM Plex Mono Medium"/>
                <a:cs typeface="IBM Plex Mono Medium"/>
                <a:sym typeface="IBM Plex Mono Medium"/>
              </a:rPr>
              <a:t>... hay muchísimas arquitecturas! Y se diseñan nuevas todo el tiempo</a:t>
            </a:r>
            <a:endParaRPr sz="1000">
              <a:solidFill>
                <a:srgbClr val="990000"/>
              </a:solidFill>
              <a:latin typeface="IBM Plex Mono Medium"/>
              <a:ea typeface="IBM Plex Mono Medium"/>
              <a:cs typeface="IBM Plex Mono Medium"/>
              <a:sym typeface="IBM Plex Mono Medium"/>
            </a:endParaRPr>
          </a:p>
        </p:txBody>
      </p:sp>
      <p:pic>
        <p:nvPicPr>
          <p:cNvPr id="239" name="Google Shape;239;p35"/>
          <p:cNvPicPr preferRelativeResize="0"/>
          <p:nvPr/>
        </p:nvPicPr>
        <p:blipFill rotWithShape="1">
          <a:blip r:embed="rId4">
            <a:alphaModFix/>
          </a:blip>
          <a:srcRect b="8438" l="6575" r="8800" t="16214"/>
          <a:stretch/>
        </p:blipFill>
        <p:spPr>
          <a:xfrm>
            <a:off x="4845813" y="1065025"/>
            <a:ext cx="3918175" cy="273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6"/>
          <p:cNvPicPr preferRelativeResize="0"/>
          <p:nvPr/>
        </p:nvPicPr>
        <p:blipFill rotWithShape="1">
          <a:blip r:embed="rId3">
            <a:alphaModFix/>
          </a:blip>
          <a:srcRect b="8745" l="8692" r="0" t="15209"/>
          <a:stretch/>
        </p:blipFill>
        <p:spPr>
          <a:xfrm>
            <a:off x="4092880" y="1315183"/>
            <a:ext cx="4621974" cy="2165300"/>
          </a:xfrm>
          <a:prstGeom prst="rect">
            <a:avLst/>
          </a:prstGeom>
          <a:noFill/>
          <a:ln>
            <a:noFill/>
          </a:ln>
        </p:spPr>
      </p:pic>
      <p:sp>
        <p:nvSpPr>
          <p:cNvPr id="245" name="Google Shape;245;p36"/>
          <p:cNvSpPr/>
          <p:nvPr/>
        </p:nvSpPr>
        <p:spPr>
          <a:xfrm>
            <a:off x="3887117" y="1435266"/>
            <a:ext cx="415200" cy="1752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6"/>
          <p:cNvSpPr/>
          <p:nvPr/>
        </p:nvSpPr>
        <p:spPr>
          <a:xfrm>
            <a:off x="8060955" y="2394633"/>
            <a:ext cx="1037100" cy="834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txBox="1"/>
          <p:nvPr/>
        </p:nvSpPr>
        <p:spPr>
          <a:xfrm>
            <a:off x="198328" y="694825"/>
            <a:ext cx="2348400" cy="36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verpass"/>
                <a:ea typeface="Overpass"/>
                <a:cs typeface="Overpass"/>
                <a:sym typeface="Overpass"/>
              </a:rPr>
              <a:t>Imágenes etiquetadas</a:t>
            </a:r>
            <a:endParaRPr b="1" sz="1200">
              <a:latin typeface="Overpass"/>
              <a:ea typeface="Overpass"/>
              <a:cs typeface="Overpass"/>
              <a:sym typeface="Overpass"/>
            </a:endParaRPr>
          </a:p>
        </p:txBody>
      </p:sp>
      <p:sp>
        <p:nvSpPr>
          <p:cNvPr id="248" name="Google Shape;248;p36"/>
          <p:cNvSpPr txBox="1"/>
          <p:nvPr/>
        </p:nvSpPr>
        <p:spPr>
          <a:xfrm>
            <a:off x="8037426" y="2337475"/>
            <a:ext cx="945000" cy="4155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Montserrat"/>
                <a:ea typeface="Montserrat"/>
                <a:cs typeface="Montserrat"/>
                <a:sym typeface="Montserrat"/>
              </a:rPr>
              <a:t>basural</a:t>
            </a:r>
            <a:endParaRPr sz="1500">
              <a:latin typeface="Montserrat"/>
              <a:ea typeface="Montserrat"/>
              <a:cs typeface="Montserrat"/>
              <a:sym typeface="Montserrat"/>
            </a:endParaRPr>
          </a:p>
        </p:txBody>
      </p:sp>
      <p:pic>
        <p:nvPicPr>
          <p:cNvPr id="249" name="Google Shape;249;p36"/>
          <p:cNvPicPr preferRelativeResize="0"/>
          <p:nvPr/>
        </p:nvPicPr>
        <p:blipFill>
          <a:blip r:embed="rId4">
            <a:alphaModFix/>
          </a:blip>
          <a:stretch>
            <a:fillRect/>
          </a:stretch>
        </p:blipFill>
        <p:spPr>
          <a:xfrm rot="-155128">
            <a:off x="4435968" y="1359248"/>
            <a:ext cx="828883" cy="828953"/>
          </a:xfrm>
          <a:prstGeom prst="rect">
            <a:avLst/>
          </a:prstGeom>
          <a:noFill/>
          <a:ln>
            <a:noFill/>
          </a:ln>
        </p:spPr>
      </p:pic>
      <p:pic>
        <p:nvPicPr>
          <p:cNvPr id="250" name="Google Shape;250;p36"/>
          <p:cNvPicPr preferRelativeResize="0"/>
          <p:nvPr/>
        </p:nvPicPr>
        <p:blipFill>
          <a:blip r:embed="rId5">
            <a:alphaModFix/>
          </a:blip>
          <a:stretch>
            <a:fillRect/>
          </a:stretch>
        </p:blipFill>
        <p:spPr>
          <a:xfrm rot="-156604">
            <a:off x="4432584" y="2464793"/>
            <a:ext cx="839941" cy="822866"/>
          </a:xfrm>
          <a:prstGeom prst="rect">
            <a:avLst/>
          </a:prstGeom>
          <a:noFill/>
          <a:ln>
            <a:noFill/>
          </a:ln>
        </p:spPr>
      </p:pic>
      <p:pic>
        <p:nvPicPr>
          <p:cNvPr id="251" name="Google Shape;251;p36"/>
          <p:cNvPicPr preferRelativeResize="0"/>
          <p:nvPr/>
        </p:nvPicPr>
        <p:blipFill rotWithShape="1">
          <a:blip r:embed="rId6">
            <a:alphaModFix/>
          </a:blip>
          <a:srcRect b="0" l="0" r="0" t="1058"/>
          <a:stretch/>
        </p:blipFill>
        <p:spPr>
          <a:xfrm>
            <a:off x="288788" y="972475"/>
            <a:ext cx="2300888" cy="2571074"/>
          </a:xfrm>
          <a:prstGeom prst="rect">
            <a:avLst/>
          </a:prstGeom>
          <a:noFill/>
          <a:ln>
            <a:noFill/>
          </a:ln>
        </p:spPr>
      </p:pic>
      <p:pic>
        <p:nvPicPr>
          <p:cNvPr id="252" name="Google Shape;252;p36"/>
          <p:cNvPicPr preferRelativeResize="0"/>
          <p:nvPr/>
        </p:nvPicPr>
        <p:blipFill rotWithShape="1">
          <a:blip r:embed="rId7">
            <a:alphaModFix/>
          </a:blip>
          <a:srcRect b="0" l="7006" r="11712" t="0"/>
          <a:stretch/>
        </p:blipFill>
        <p:spPr>
          <a:xfrm>
            <a:off x="2892920" y="1667097"/>
            <a:ext cx="1143693" cy="1181829"/>
          </a:xfrm>
          <a:prstGeom prst="rect">
            <a:avLst/>
          </a:prstGeom>
          <a:noFill/>
          <a:ln>
            <a:noFill/>
          </a:ln>
        </p:spPr>
      </p:pic>
      <p:sp>
        <p:nvSpPr>
          <p:cNvPr id="253" name="Google Shape;253;p36"/>
          <p:cNvSpPr txBox="1"/>
          <p:nvPr/>
        </p:nvSpPr>
        <p:spPr>
          <a:xfrm>
            <a:off x="2647462" y="694825"/>
            <a:ext cx="1712400" cy="8619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Overpass"/>
                <a:ea typeface="Overpass"/>
                <a:cs typeface="Overpass"/>
                <a:sym typeface="Overpass"/>
              </a:rPr>
              <a:t>Entrenamiento de</a:t>
            </a:r>
            <a:endParaRPr b="1" sz="1100">
              <a:latin typeface="Overpass"/>
              <a:ea typeface="Overpass"/>
              <a:cs typeface="Overpass"/>
              <a:sym typeface="Overpass"/>
            </a:endParaRPr>
          </a:p>
          <a:p>
            <a:pPr indent="0" lvl="0" marL="0" rtl="0" algn="ctr">
              <a:spcBef>
                <a:spcPts val="0"/>
              </a:spcBef>
              <a:spcAft>
                <a:spcPts val="0"/>
              </a:spcAft>
              <a:buNone/>
            </a:pPr>
            <a:r>
              <a:rPr b="1" lang="en" sz="1100">
                <a:latin typeface="Overpass"/>
                <a:ea typeface="Overpass"/>
                <a:cs typeface="Overpass"/>
                <a:sym typeface="Overpass"/>
              </a:rPr>
              <a:t>red neuronal para reconocimiento de imagen</a:t>
            </a:r>
            <a:endParaRPr b="1" sz="1100">
              <a:latin typeface="Overpass"/>
              <a:ea typeface="Overpass"/>
              <a:cs typeface="Overpass"/>
              <a:sym typeface="Overpass"/>
            </a:endParaRPr>
          </a:p>
        </p:txBody>
      </p:sp>
      <p:sp>
        <p:nvSpPr>
          <p:cNvPr id="254" name="Google Shape;254;p36"/>
          <p:cNvSpPr txBox="1"/>
          <p:nvPr/>
        </p:nvSpPr>
        <p:spPr>
          <a:xfrm>
            <a:off x="5596337" y="724488"/>
            <a:ext cx="2301000" cy="554100"/>
          </a:xfrm>
          <a:prstGeom prst="rect">
            <a:avLst/>
          </a:prstGeom>
          <a:solidFill>
            <a:srgbClr val="FF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Overpass"/>
                <a:ea typeface="Overpass"/>
                <a:cs typeface="Overpass"/>
                <a:sym typeface="Overpass"/>
              </a:rPr>
              <a:t>Predicción en imágenes nuevas</a:t>
            </a:r>
            <a:endParaRPr b="1" sz="1200">
              <a:latin typeface="Overpass"/>
              <a:ea typeface="Overpass"/>
              <a:cs typeface="Overpass"/>
              <a:sym typeface="Overpass"/>
            </a:endParaRPr>
          </a:p>
        </p:txBody>
      </p:sp>
      <p:cxnSp>
        <p:nvCxnSpPr>
          <p:cNvPr id="255" name="Google Shape;255;p36"/>
          <p:cNvCxnSpPr/>
          <p:nvPr/>
        </p:nvCxnSpPr>
        <p:spPr>
          <a:xfrm flipH="1">
            <a:off x="3475150" y="2848925"/>
            <a:ext cx="6900" cy="1242300"/>
          </a:xfrm>
          <a:prstGeom prst="straightConnector1">
            <a:avLst/>
          </a:prstGeom>
          <a:noFill/>
          <a:ln cap="flat" cmpd="sng" w="19050">
            <a:solidFill>
              <a:schemeClr val="dk2"/>
            </a:solidFill>
            <a:prstDash val="solid"/>
            <a:round/>
            <a:headEnd len="med" w="med" type="none"/>
            <a:tailEnd len="med" w="med" type="none"/>
          </a:ln>
        </p:spPr>
      </p:cxnSp>
      <p:sp>
        <p:nvSpPr>
          <p:cNvPr id="256" name="Google Shape;256;p36"/>
          <p:cNvSpPr txBox="1"/>
          <p:nvPr/>
        </p:nvSpPr>
        <p:spPr>
          <a:xfrm>
            <a:off x="3887125" y="3613125"/>
            <a:ext cx="499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0000"/>
                </a:solidFill>
                <a:latin typeface="IBM Plex Mono Medium"/>
                <a:ea typeface="IBM Plex Mono Medium"/>
                <a:cs typeface="IBM Plex Mono Medium"/>
                <a:sym typeface="IBM Plex Mono Medium"/>
              </a:rPr>
              <a:t>El proceso de entrenamiento siempre es iterativo. Los datos de entrada pasan por la red neuronal una y otra vez. </a:t>
            </a:r>
            <a:br>
              <a:rPr lang="en" sz="1000">
                <a:solidFill>
                  <a:srgbClr val="990000"/>
                </a:solidFill>
                <a:latin typeface="IBM Plex Mono Medium"/>
                <a:ea typeface="IBM Plex Mono Medium"/>
                <a:cs typeface="IBM Plex Mono Medium"/>
                <a:sym typeface="IBM Plex Mono Medium"/>
              </a:rPr>
            </a:br>
            <a:endParaRPr sz="1000">
              <a:solidFill>
                <a:srgbClr val="990000"/>
              </a:solidFill>
              <a:latin typeface="IBM Plex Mono Medium"/>
              <a:ea typeface="IBM Plex Mono Medium"/>
              <a:cs typeface="IBM Plex Mono Medium"/>
              <a:sym typeface="IBM Plex Mono Medium"/>
            </a:endParaRPr>
          </a:p>
          <a:p>
            <a:pPr indent="0" lvl="0" marL="0" rtl="0" algn="l">
              <a:spcBef>
                <a:spcPts val="0"/>
              </a:spcBef>
              <a:spcAft>
                <a:spcPts val="0"/>
              </a:spcAft>
              <a:buNone/>
            </a:pPr>
            <a:r>
              <a:rPr lang="en" sz="1000">
                <a:solidFill>
                  <a:srgbClr val="990000"/>
                </a:solidFill>
                <a:latin typeface="IBM Plex Mono Medium"/>
                <a:ea typeface="IBM Plex Mono Medium"/>
                <a:cs typeface="IBM Plex Mono Medium"/>
                <a:sym typeface="IBM Plex Mono Medium"/>
              </a:rPr>
              <a:t>En cada ciclo, se realizan ajustes a la predicción, y se comparan con los resultados previos. Si los resultados mejoran, se continúa en esa dirección de ajuste. De lo contrario, se busca otra.</a:t>
            </a:r>
            <a:endParaRPr sz="1000">
              <a:solidFill>
                <a:srgbClr val="990000"/>
              </a:solidFill>
              <a:latin typeface="IBM Plex Mono Medium"/>
              <a:ea typeface="IBM Plex Mono Medium"/>
              <a:cs typeface="IBM Plex Mono Medium"/>
              <a:sym typeface="IBM Plex Mono Medium"/>
            </a:endParaRPr>
          </a:p>
        </p:txBody>
      </p:sp>
      <p:cxnSp>
        <p:nvCxnSpPr>
          <p:cNvPr id="257" name="Google Shape;257;p36"/>
          <p:cNvCxnSpPr/>
          <p:nvPr/>
        </p:nvCxnSpPr>
        <p:spPr>
          <a:xfrm flipH="1" rot="10800000">
            <a:off x="3468255" y="4090300"/>
            <a:ext cx="405000" cy="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Al e</a:t>
            </a:r>
            <a:r>
              <a:rPr lang="en"/>
              <a:t>ntrenar una red neuronal...</a:t>
            </a:r>
            <a:endParaRPr/>
          </a:p>
        </p:txBody>
      </p:sp>
      <p:sp>
        <p:nvSpPr>
          <p:cNvPr id="263" name="Google Shape;263;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¿qué significan los números que aparecen como resultado de cada iteración?</a:t>
            </a:r>
            <a:endParaRPr/>
          </a:p>
        </p:txBody>
      </p:sp>
      <p:pic>
        <p:nvPicPr>
          <p:cNvPr id="264" name="Google Shape;264;p37"/>
          <p:cNvPicPr preferRelativeResize="0"/>
          <p:nvPr/>
        </p:nvPicPr>
        <p:blipFill>
          <a:blip r:embed="rId3">
            <a:alphaModFix/>
          </a:blip>
          <a:stretch>
            <a:fillRect/>
          </a:stretch>
        </p:blipFill>
        <p:spPr>
          <a:xfrm>
            <a:off x="1473126" y="2208200"/>
            <a:ext cx="7291924" cy="24748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graphicFrame>
        <p:nvGraphicFramePr>
          <p:cNvPr id="269" name="Google Shape;269;p38"/>
          <p:cNvGraphicFramePr/>
          <p:nvPr/>
        </p:nvGraphicFramePr>
        <p:xfrm>
          <a:off x="2447750" y="342350"/>
          <a:ext cx="3000000" cy="3000000"/>
        </p:xfrm>
        <a:graphic>
          <a:graphicData uri="http://schemas.openxmlformats.org/drawingml/2006/table">
            <a:tbl>
              <a:tblPr>
                <a:noFill/>
                <a:tableStyleId>{EBA0C6B7-4EEC-4720-BA55-D892108FA16C}</a:tableStyleId>
              </a:tblPr>
              <a:tblGrid>
                <a:gridCol w="2370000"/>
                <a:gridCol w="2370000"/>
              </a:tblGrid>
              <a:tr h="21947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solidFill>
                      <a:srgbClr val="B6D7A8"/>
                    </a:solidFill>
                  </a:tcPr>
                </a:tc>
                <a:tc>
                  <a:txBody>
                    <a:bodyPr/>
                    <a:lstStyle/>
                    <a:p>
                      <a:pPr indent="0" lvl="0" marL="0" rtl="0" algn="l">
                        <a:spcBef>
                          <a:spcPts val="0"/>
                        </a:spcBef>
                        <a:spcAft>
                          <a:spcPts val="0"/>
                        </a:spcAft>
                        <a:buNone/>
                      </a:pPr>
                      <a:r>
                        <a:t/>
                      </a:r>
                      <a:endParaRPr/>
                    </a:p>
                  </a:txBody>
                  <a:tcPr marT="91425" marB="91425" marR="91425" marL="91425"/>
                </a:tc>
              </a:tr>
              <a:tr h="21947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p>
                      <a:pPr indent="0" lvl="0" marL="0" rtl="0" algn="l">
                        <a:spcBef>
                          <a:spcPts val="0"/>
                        </a:spcBef>
                        <a:spcAft>
                          <a:spcPts val="0"/>
                        </a:spcAft>
                        <a:buNone/>
                      </a:pPr>
                      <a:r>
                        <a:t/>
                      </a:r>
                      <a:endParaRPr/>
                    </a:p>
                  </a:txBody>
                  <a:tcPr marT="91425" marB="91425" marR="91425" marL="91425" anchor="ctr">
                    <a:solidFill>
                      <a:srgbClr val="DD7E6B"/>
                    </a:solidFill>
                  </a:tcPr>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70" name="Google Shape;270;p38"/>
          <p:cNvPicPr preferRelativeResize="0"/>
          <p:nvPr/>
        </p:nvPicPr>
        <p:blipFill>
          <a:blip r:embed="rId3">
            <a:alphaModFix/>
          </a:blip>
          <a:stretch>
            <a:fillRect/>
          </a:stretch>
        </p:blipFill>
        <p:spPr>
          <a:xfrm>
            <a:off x="5714261" y="1807323"/>
            <a:ext cx="626863" cy="625562"/>
          </a:xfrm>
          <a:prstGeom prst="rect">
            <a:avLst/>
          </a:prstGeom>
          <a:noFill/>
          <a:ln>
            <a:noFill/>
          </a:ln>
        </p:spPr>
      </p:pic>
      <p:pic>
        <p:nvPicPr>
          <p:cNvPr id="271" name="Google Shape;271;p38"/>
          <p:cNvPicPr preferRelativeResize="0"/>
          <p:nvPr/>
        </p:nvPicPr>
        <p:blipFill>
          <a:blip r:embed="rId4">
            <a:alphaModFix/>
          </a:blip>
          <a:stretch>
            <a:fillRect/>
          </a:stretch>
        </p:blipFill>
        <p:spPr>
          <a:xfrm>
            <a:off x="5714250" y="442875"/>
            <a:ext cx="626863" cy="625562"/>
          </a:xfrm>
          <a:prstGeom prst="rect">
            <a:avLst/>
          </a:prstGeom>
          <a:noFill/>
          <a:ln>
            <a:noFill/>
          </a:ln>
        </p:spPr>
      </p:pic>
      <p:pic>
        <p:nvPicPr>
          <p:cNvPr id="272" name="Google Shape;272;p38"/>
          <p:cNvPicPr preferRelativeResize="0"/>
          <p:nvPr/>
        </p:nvPicPr>
        <p:blipFill>
          <a:blip r:embed="rId5">
            <a:alphaModFix/>
          </a:blip>
          <a:stretch>
            <a:fillRect/>
          </a:stretch>
        </p:blipFill>
        <p:spPr>
          <a:xfrm>
            <a:off x="5714255" y="1125093"/>
            <a:ext cx="626863" cy="625561"/>
          </a:xfrm>
          <a:prstGeom prst="rect">
            <a:avLst/>
          </a:prstGeom>
          <a:noFill/>
          <a:ln>
            <a:noFill/>
          </a:ln>
        </p:spPr>
      </p:pic>
      <p:pic>
        <p:nvPicPr>
          <p:cNvPr id="273" name="Google Shape;273;p38"/>
          <p:cNvPicPr preferRelativeResize="0"/>
          <p:nvPr/>
        </p:nvPicPr>
        <p:blipFill>
          <a:blip r:embed="rId6">
            <a:alphaModFix/>
          </a:blip>
          <a:stretch>
            <a:fillRect/>
          </a:stretch>
        </p:blipFill>
        <p:spPr>
          <a:xfrm>
            <a:off x="5714260" y="4041809"/>
            <a:ext cx="626863" cy="625561"/>
          </a:xfrm>
          <a:prstGeom prst="rect">
            <a:avLst/>
          </a:prstGeom>
          <a:noFill/>
          <a:ln>
            <a:noFill/>
          </a:ln>
        </p:spPr>
      </p:pic>
      <p:pic>
        <p:nvPicPr>
          <p:cNvPr id="274" name="Google Shape;274;p38"/>
          <p:cNvPicPr preferRelativeResize="0"/>
          <p:nvPr/>
        </p:nvPicPr>
        <p:blipFill>
          <a:blip r:embed="rId7">
            <a:alphaModFix/>
          </a:blip>
          <a:stretch>
            <a:fillRect/>
          </a:stretch>
        </p:blipFill>
        <p:spPr>
          <a:xfrm>
            <a:off x="5714252" y="3358683"/>
            <a:ext cx="626863" cy="625559"/>
          </a:xfrm>
          <a:prstGeom prst="rect">
            <a:avLst/>
          </a:prstGeom>
          <a:noFill/>
          <a:ln>
            <a:noFill/>
          </a:ln>
        </p:spPr>
      </p:pic>
      <p:pic>
        <p:nvPicPr>
          <p:cNvPr id="275" name="Google Shape;275;p38"/>
          <p:cNvPicPr preferRelativeResize="0"/>
          <p:nvPr/>
        </p:nvPicPr>
        <p:blipFill>
          <a:blip r:embed="rId8">
            <a:alphaModFix/>
          </a:blip>
          <a:stretch>
            <a:fillRect/>
          </a:stretch>
        </p:blipFill>
        <p:spPr>
          <a:xfrm>
            <a:off x="5714261" y="2675567"/>
            <a:ext cx="626863" cy="625560"/>
          </a:xfrm>
          <a:prstGeom prst="rect">
            <a:avLst/>
          </a:prstGeom>
          <a:noFill/>
          <a:ln>
            <a:noFill/>
          </a:ln>
        </p:spPr>
      </p:pic>
      <p:sp>
        <p:nvSpPr>
          <p:cNvPr id="276" name="Google Shape;276;p38"/>
          <p:cNvSpPr txBox="1"/>
          <p:nvPr/>
        </p:nvSpPr>
        <p:spPr>
          <a:xfrm>
            <a:off x="733800" y="325375"/>
            <a:ext cx="2305200" cy="9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15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graphicFrame>
        <p:nvGraphicFramePr>
          <p:cNvPr id="281" name="Google Shape;281;p39"/>
          <p:cNvGraphicFramePr/>
          <p:nvPr/>
        </p:nvGraphicFramePr>
        <p:xfrm>
          <a:off x="2236200" y="534375"/>
          <a:ext cx="3000000" cy="3000000"/>
        </p:xfrm>
        <a:graphic>
          <a:graphicData uri="http://schemas.openxmlformats.org/drawingml/2006/table">
            <a:tbl>
              <a:tblPr>
                <a:noFill/>
                <a:tableStyleId>{EBA0C6B7-4EEC-4720-BA55-D892108FA16C}</a:tableStyleId>
              </a:tblPr>
              <a:tblGrid>
                <a:gridCol w="1520000"/>
                <a:gridCol w="1520000"/>
                <a:gridCol w="1520000"/>
              </a:tblGrid>
              <a:tr h="1480550">
                <a:tc>
                  <a:txBody>
                    <a:bodyPr/>
                    <a:lstStyle/>
                    <a:p>
                      <a:pPr indent="0" lvl="0" marL="0" rtl="0" algn="ctr">
                        <a:spcBef>
                          <a:spcPts val="0"/>
                        </a:spcBef>
                        <a:spcAft>
                          <a:spcPts val="0"/>
                        </a:spcAft>
                        <a:buNone/>
                      </a:pPr>
                      <a:r>
                        <a:t/>
                      </a:r>
                      <a:endParaRPr b="1">
                        <a:solidFill>
                          <a:schemeClr val="lt1"/>
                        </a:solidFill>
                        <a:latin typeface="Overpass"/>
                        <a:ea typeface="Overpass"/>
                        <a:cs typeface="Overpass"/>
                        <a:sym typeface="Overpass"/>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a:p>
                  </a:txBody>
                  <a:tcPr marT="91425" marB="91425" marR="91425" marL="91425" anchor="ctr">
                    <a:lnL cap="flat" cmpd="sng" w="9525">
                      <a:solidFill>
                        <a:srgbClr val="999999"/>
                      </a:solidFill>
                      <a:prstDash val="solid"/>
                      <a:round/>
                      <a:headEnd len="sm" w="sm" type="none"/>
                      <a:tailEnd len="sm" w="sm" type="none"/>
                    </a:lnL>
                    <a:solidFill>
                      <a:srgbClr val="DD7E6B"/>
                    </a:solidFill>
                  </a:tcP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rPr b="1" lang="en">
                          <a:solidFill>
                            <a:srgbClr val="93C47D"/>
                          </a:solidFill>
                          <a:latin typeface="Comfortaa"/>
                          <a:ea typeface="Comfortaa"/>
                          <a:cs typeface="Comfortaa"/>
                          <a:sym typeface="Comfortaa"/>
                        </a:rPr>
                        <a:t>positivo correcto</a:t>
                      </a:r>
                      <a:endParaRPr b="1">
                        <a:solidFill>
                          <a:srgbClr val="93C47D"/>
                        </a:solidFill>
                        <a:latin typeface="Comfortaa"/>
                        <a:ea typeface="Comfortaa"/>
                        <a:cs typeface="Comfortaa"/>
                        <a:sym typeface="Comfortaa"/>
                      </a:endParaRPr>
                    </a:p>
                  </a:txBody>
                  <a:tcPr marT="91425" marB="91425" marR="91425" marL="91425" anchor="ctr">
                    <a:lnL cap="flat" cmpd="sng" w="9525">
                      <a:solidFill>
                        <a:srgbClr val="B7B7B7"/>
                      </a:solidFill>
                      <a:prstDash val="solid"/>
                      <a:round/>
                      <a:headEnd len="sm" w="sm" type="none"/>
                      <a:tailEnd len="sm" w="sm" type="none"/>
                    </a:lnL>
                    <a:lnT cap="flat" cmpd="sng" w="9525">
                      <a:solidFill>
                        <a:srgbClr val="999999"/>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rgbClr val="E06666"/>
                          </a:solidFill>
                          <a:latin typeface="Comfortaa"/>
                          <a:ea typeface="Comfortaa"/>
                          <a:cs typeface="Comfortaa"/>
                          <a:sym typeface="Comfortaa"/>
                        </a:rPr>
                        <a:t>falso negativo</a:t>
                      </a:r>
                      <a:endParaRPr b="1">
                        <a:solidFill>
                          <a:srgbClr val="E06666"/>
                        </a:solidFill>
                        <a:latin typeface="Comfortaa"/>
                        <a:ea typeface="Comfortaa"/>
                        <a:cs typeface="Comfortaa"/>
                        <a:sym typeface="Comfortaa"/>
                      </a:endParaRPr>
                    </a:p>
                  </a:txBody>
                  <a:tcPr marT="91425" marB="91425" marR="91425" marL="91425" anchor="ct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p>
                      <a:pPr indent="0" lvl="0" marL="0" rtl="0" algn="l">
                        <a:spcBef>
                          <a:spcPts val="0"/>
                        </a:spcBef>
                        <a:spcAft>
                          <a:spcPts val="0"/>
                        </a:spcAft>
                        <a:buNone/>
                      </a:pPr>
                      <a:r>
                        <a:t/>
                      </a:r>
                      <a:endParaRPr/>
                    </a:p>
                  </a:txBody>
                  <a:tcPr marT="91425" marB="91425" marR="91425" marL="91425" anchor="ctr">
                    <a:lnT cap="flat" cmpd="sng" w="9525">
                      <a:solidFill>
                        <a:srgbClr val="B7B7B7"/>
                      </a:solidFill>
                      <a:prstDash val="solid"/>
                      <a:round/>
                      <a:headEnd len="sm" w="sm" type="none"/>
                      <a:tailEnd len="sm" w="sm" type="none"/>
                    </a:lnT>
                    <a:solidFill>
                      <a:srgbClr val="DD7E6B"/>
                    </a:solidFill>
                  </a:tcPr>
                </a:tc>
                <a:tc>
                  <a:txBody>
                    <a:bodyPr/>
                    <a:lstStyle/>
                    <a:p>
                      <a:pPr indent="0" lvl="0" marL="0" rtl="0" algn="ctr">
                        <a:spcBef>
                          <a:spcPts val="0"/>
                        </a:spcBef>
                        <a:spcAft>
                          <a:spcPts val="0"/>
                        </a:spcAft>
                        <a:buNone/>
                      </a:pPr>
                      <a:r>
                        <a:rPr b="1" lang="en">
                          <a:solidFill>
                            <a:srgbClr val="E06666"/>
                          </a:solidFill>
                          <a:latin typeface="Comfortaa"/>
                          <a:ea typeface="Comfortaa"/>
                          <a:cs typeface="Comfortaa"/>
                          <a:sym typeface="Comfortaa"/>
                        </a:rPr>
                        <a:t>falso positivo</a:t>
                      </a:r>
                      <a:endParaRPr b="1">
                        <a:solidFill>
                          <a:srgbClr val="E06666"/>
                        </a:solidFill>
                        <a:latin typeface="Comfortaa"/>
                        <a:ea typeface="Comfortaa"/>
                        <a:cs typeface="Comfortaa"/>
                        <a:sym typeface="Comfortaa"/>
                      </a:endParaRPr>
                    </a:p>
                  </a:txBody>
                  <a:tcPr marT="91425" marB="91425" marR="91425" marL="91425" anchor="ctr"/>
                </a:tc>
                <a:tc>
                  <a:txBody>
                    <a:bodyPr/>
                    <a:lstStyle/>
                    <a:p>
                      <a:pPr indent="0" lvl="0" marL="0" rtl="0" algn="ctr">
                        <a:spcBef>
                          <a:spcPts val="0"/>
                        </a:spcBef>
                        <a:spcAft>
                          <a:spcPts val="0"/>
                        </a:spcAft>
                        <a:buNone/>
                      </a:pPr>
                      <a:r>
                        <a:rPr b="1" lang="en">
                          <a:solidFill>
                            <a:srgbClr val="93C47D"/>
                          </a:solidFill>
                          <a:latin typeface="Comfortaa"/>
                          <a:ea typeface="Comfortaa"/>
                          <a:cs typeface="Comfortaa"/>
                          <a:sym typeface="Comfortaa"/>
                        </a:rPr>
                        <a:t>negativo correcto</a:t>
                      </a:r>
                      <a:endParaRPr b="1">
                        <a:solidFill>
                          <a:srgbClr val="93C47D"/>
                        </a:solidFill>
                        <a:latin typeface="Comfortaa"/>
                        <a:ea typeface="Comfortaa"/>
                        <a:cs typeface="Comfortaa"/>
                        <a:sym typeface="Comfortaa"/>
                      </a:endParaRPr>
                    </a:p>
                  </a:txBody>
                  <a:tcPr marT="91425" marB="91425" marR="91425" marL="91425" anchor="ctr"/>
                </a:tc>
              </a:tr>
            </a:tbl>
          </a:graphicData>
        </a:graphic>
      </p:graphicFrame>
      <p:sp>
        <p:nvSpPr>
          <p:cNvPr id="282" name="Google Shape;282;p39"/>
          <p:cNvSpPr txBox="1"/>
          <p:nvPr/>
        </p:nvSpPr>
        <p:spPr>
          <a:xfrm>
            <a:off x="4200400" y="91275"/>
            <a:ext cx="2305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Predicción</a:t>
            </a:r>
            <a:endParaRPr b="1" sz="2100">
              <a:latin typeface="Overpass"/>
              <a:ea typeface="Overpass"/>
              <a:cs typeface="Overpass"/>
              <a:sym typeface="Overpass"/>
            </a:endParaRPr>
          </a:p>
        </p:txBody>
      </p:sp>
      <p:sp>
        <p:nvSpPr>
          <p:cNvPr id="283" name="Google Shape;283;p39"/>
          <p:cNvSpPr txBox="1"/>
          <p:nvPr/>
        </p:nvSpPr>
        <p:spPr>
          <a:xfrm>
            <a:off x="852000" y="3236200"/>
            <a:ext cx="1384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Realidad</a:t>
            </a:r>
            <a:endParaRPr b="1" sz="2100">
              <a:latin typeface="Overpass"/>
              <a:ea typeface="Overpass"/>
              <a:cs typeface="Overpass"/>
              <a:sym typeface="Overpass"/>
            </a:endParaRPr>
          </a:p>
        </p:txBody>
      </p:sp>
      <p:sp>
        <p:nvSpPr>
          <p:cNvPr id="284" name="Google Shape;284;p39"/>
          <p:cNvSpPr txBox="1"/>
          <p:nvPr/>
        </p:nvSpPr>
        <p:spPr>
          <a:xfrm>
            <a:off x="124600" y="242275"/>
            <a:ext cx="3163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Creepster"/>
                <a:ea typeface="Creepster"/>
                <a:cs typeface="Creepster"/>
                <a:sym typeface="Creepster"/>
              </a:rPr>
              <a:t>LA MATRIZ </a:t>
            </a:r>
            <a:br>
              <a:rPr lang="en" sz="3200">
                <a:latin typeface="Creepster"/>
                <a:ea typeface="Creepster"/>
                <a:cs typeface="Creepster"/>
                <a:sym typeface="Creepster"/>
              </a:rPr>
            </a:br>
            <a:r>
              <a:rPr lang="en" sz="3200">
                <a:latin typeface="Creepster"/>
                <a:ea typeface="Creepster"/>
                <a:cs typeface="Creepster"/>
                <a:sym typeface="Creepster"/>
              </a:rPr>
              <a:t>DE CONFUSIÓN</a:t>
            </a:r>
            <a:endParaRPr sz="3200">
              <a:latin typeface="Creepster"/>
              <a:ea typeface="Creepster"/>
              <a:cs typeface="Creepster"/>
              <a:sym typeface="Creeps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aphicFrame>
        <p:nvGraphicFramePr>
          <p:cNvPr id="289" name="Google Shape;289;p40"/>
          <p:cNvGraphicFramePr/>
          <p:nvPr/>
        </p:nvGraphicFramePr>
        <p:xfrm>
          <a:off x="2236200" y="534375"/>
          <a:ext cx="3000000" cy="3000000"/>
        </p:xfrm>
        <a:graphic>
          <a:graphicData uri="http://schemas.openxmlformats.org/drawingml/2006/table">
            <a:tbl>
              <a:tblPr>
                <a:noFill/>
                <a:tableStyleId>{EBA0C6B7-4EEC-4720-BA55-D892108FA16C}</a:tableStyleId>
              </a:tblPr>
              <a:tblGrid>
                <a:gridCol w="1520000"/>
                <a:gridCol w="1520000"/>
                <a:gridCol w="1520000"/>
              </a:tblGrid>
              <a:tr h="1480550">
                <a:tc>
                  <a:txBody>
                    <a:bodyPr/>
                    <a:lstStyle/>
                    <a:p>
                      <a:pPr indent="0" lvl="0" marL="0" rtl="0" algn="ctr">
                        <a:spcBef>
                          <a:spcPts val="0"/>
                        </a:spcBef>
                        <a:spcAft>
                          <a:spcPts val="0"/>
                        </a:spcAft>
                        <a:buNone/>
                      </a:pPr>
                      <a:r>
                        <a:t/>
                      </a:r>
                      <a:endParaRPr b="1">
                        <a:solidFill>
                          <a:schemeClr val="lt1"/>
                        </a:solidFill>
                        <a:latin typeface="Overpass"/>
                        <a:ea typeface="Overpass"/>
                        <a:cs typeface="Overpass"/>
                        <a:sym typeface="Overpass"/>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a:p>
                  </a:txBody>
                  <a:tcPr marT="91425" marB="91425" marR="91425" marL="91425" anchor="ctr">
                    <a:lnL cap="flat" cmpd="sng" w="9525">
                      <a:solidFill>
                        <a:srgbClr val="999999"/>
                      </a:solidFill>
                      <a:prstDash val="solid"/>
                      <a:round/>
                      <a:headEnd len="sm" w="sm" type="none"/>
                      <a:tailEnd len="sm" w="sm" type="none"/>
                    </a:lnL>
                    <a:solidFill>
                      <a:srgbClr val="DD7E6B"/>
                    </a:solidFill>
                  </a:tcP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t/>
                      </a:r>
                      <a:endParaRPr b="1">
                        <a:solidFill>
                          <a:srgbClr val="93C47D"/>
                        </a:solidFill>
                        <a:latin typeface="Comfortaa"/>
                        <a:ea typeface="Comfortaa"/>
                        <a:cs typeface="Comfortaa"/>
                        <a:sym typeface="Comfortaa"/>
                      </a:endParaRPr>
                    </a:p>
                  </a:txBody>
                  <a:tcPr marT="91425" marB="91425" marR="91425" marL="91425" anchor="ctr">
                    <a:lnL cap="flat" cmpd="sng" w="9525">
                      <a:solidFill>
                        <a:srgbClr val="B7B7B7"/>
                      </a:solidFill>
                      <a:prstDash val="solid"/>
                      <a:round/>
                      <a:headEnd len="sm" w="sm" type="none"/>
                      <a:tailEnd len="sm" w="sm" type="none"/>
                    </a:lnL>
                    <a:lnT cap="flat" cmpd="sng" w="9525">
                      <a:solidFill>
                        <a:srgbClr val="999999"/>
                      </a:solidFill>
                      <a:prstDash val="solid"/>
                      <a:round/>
                      <a:headEnd len="sm" w="sm" type="none"/>
                      <a:tailEnd len="sm" w="sm" type="none"/>
                    </a:lnT>
                  </a:tcPr>
                </a:tc>
                <a:tc>
                  <a:txBody>
                    <a:bodyPr/>
                    <a:lstStyle/>
                    <a:p>
                      <a:pPr indent="0" lvl="0" marL="0" rtl="0" algn="ctr">
                        <a:spcBef>
                          <a:spcPts val="0"/>
                        </a:spcBef>
                        <a:spcAft>
                          <a:spcPts val="0"/>
                        </a:spcAft>
                        <a:buNone/>
                      </a:pPr>
                      <a:r>
                        <a:t/>
                      </a:r>
                      <a:endParaRPr b="1">
                        <a:solidFill>
                          <a:srgbClr val="E06666"/>
                        </a:solidFill>
                        <a:latin typeface="Comfortaa"/>
                        <a:ea typeface="Comfortaa"/>
                        <a:cs typeface="Comfortaa"/>
                        <a:sym typeface="Comfortaa"/>
                      </a:endParaRPr>
                    </a:p>
                  </a:txBody>
                  <a:tcPr marT="91425" marB="91425" marR="91425" marL="91425" anchor="ct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p>
                      <a:pPr indent="0" lvl="0" marL="0" rtl="0" algn="l">
                        <a:spcBef>
                          <a:spcPts val="0"/>
                        </a:spcBef>
                        <a:spcAft>
                          <a:spcPts val="0"/>
                        </a:spcAft>
                        <a:buNone/>
                      </a:pPr>
                      <a:r>
                        <a:t/>
                      </a:r>
                      <a:endParaRPr/>
                    </a:p>
                  </a:txBody>
                  <a:tcPr marT="91425" marB="91425" marR="91425" marL="91425" anchor="ctr">
                    <a:lnT cap="flat" cmpd="sng" w="9525">
                      <a:solidFill>
                        <a:srgbClr val="B7B7B7"/>
                      </a:solidFill>
                      <a:prstDash val="solid"/>
                      <a:round/>
                      <a:headEnd len="sm" w="sm" type="none"/>
                      <a:tailEnd len="sm" w="sm" type="none"/>
                    </a:lnT>
                    <a:solidFill>
                      <a:srgbClr val="DD7E6B"/>
                    </a:solidFill>
                  </a:tcPr>
                </a:tc>
                <a:tc>
                  <a:txBody>
                    <a:bodyPr/>
                    <a:lstStyle/>
                    <a:p>
                      <a:pPr indent="0" lvl="0" marL="0" rtl="0" algn="ctr">
                        <a:spcBef>
                          <a:spcPts val="0"/>
                        </a:spcBef>
                        <a:spcAft>
                          <a:spcPts val="0"/>
                        </a:spcAft>
                        <a:buNone/>
                      </a:pPr>
                      <a:r>
                        <a:t/>
                      </a:r>
                      <a:endParaRPr b="1">
                        <a:solidFill>
                          <a:srgbClr val="E06666"/>
                        </a:solidFill>
                        <a:latin typeface="Comfortaa"/>
                        <a:ea typeface="Comfortaa"/>
                        <a:cs typeface="Comfortaa"/>
                        <a:sym typeface="Comfortaa"/>
                      </a:endParaRPr>
                    </a:p>
                  </a:txBody>
                  <a:tcPr marT="91425" marB="91425" marR="91425" marL="91425" anchor="ctr"/>
                </a:tc>
                <a:tc>
                  <a:txBody>
                    <a:bodyPr/>
                    <a:lstStyle/>
                    <a:p>
                      <a:pPr indent="0" lvl="0" marL="0" rtl="0" algn="ctr">
                        <a:spcBef>
                          <a:spcPts val="0"/>
                        </a:spcBef>
                        <a:spcAft>
                          <a:spcPts val="0"/>
                        </a:spcAft>
                        <a:buNone/>
                      </a:pPr>
                      <a:r>
                        <a:t/>
                      </a:r>
                      <a:endParaRPr b="1">
                        <a:solidFill>
                          <a:srgbClr val="93C47D"/>
                        </a:solidFill>
                        <a:latin typeface="Comfortaa"/>
                        <a:ea typeface="Comfortaa"/>
                        <a:cs typeface="Comfortaa"/>
                        <a:sym typeface="Comfortaa"/>
                      </a:endParaRPr>
                    </a:p>
                  </a:txBody>
                  <a:tcPr marT="91425" marB="91425" marR="91425" marL="91425" anchor="ctr"/>
                </a:tc>
              </a:tr>
            </a:tbl>
          </a:graphicData>
        </a:graphic>
      </p:graphicFrame>
      <p:sp>
        <p:nvSpPr>
          <p:cNvPr id="290" name="Google Shape;290;p40"/>
          <p:cNvSpPr txBox="1"/>
          <p:nvPr/>
        </p:nvSpPr>
        <p:spPr>
          <a:xfrm>
            <a:off x="4200400" y="91275"/>
            <a:ext cx="2305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Predicción</a:t>
            </a:r>
            <a:endParaRPr b="1" sz="2100">
              <a:latin typeface="Overpass"/>
              <a:ea typeface="Overpass"/>
              <a:cs typeface="Overpass"/>
              <a:sym typeface="Overpass"/>
            </a:endParaRPr>
          </a:p>
        </p:txBody>
      </p:sp>
      <p:sp>
        <p:nvSpPr>
          <p:cNvPr id="291" name="Google Shape;291;p40"/>
          <p:cNvSpPr txBox="1"/>
          <p:nvPr/>
        </p:nvSpPr>
        <p:spPr>
          <a:xfrm>
            <a:off x="852000" y="3236200"/>
            <a:ext cx="1384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Realidad</a:t>
            </a:r>
            <a:endParaRPr b="1" sz="2100">
              <a:latin typeface="Overpass"/>
              <a:ea typeface="Overpass"/>
              <a:cs typeface="Overpass"/>
              <a:sym typeface="Overpass"/>
            </a:endParaRPr>
          </a:p>
        </p:txBody>
      </p:sp>
      <p:pic>
        <p:nvPicPr>
          <p:cNvPr id="292" name="Google Shape;292;p40"/>
          <p:cNvPicPr preferRelativeResize="0"/>
          <p:nvPr/>
        </p:nvPicPr>
        <p:blipFill>
          <a:blip r:embed="rId3">
            <a:alphaModFix/>
          </a:blip>
          <a:stretch>
            <a:fillRect/>
          </a:stretch>
        </p:blipFill>
        <p:spPr>
          <a:xfrm>
            <a:off x="4531536" y="2804173"/>
            <a:ext cx="626863" cy="625562"/>
          </a:xfrm>
          <a:prstGeom prst="rect">
            <a:avLst/>
          </a:prstGeom>
          <a:noFill/>
          <a:ln>
            <a:noFill/>
          </a:ln>
        </p:spPr>
      </p:pic>
      <p:pic>
        <p:nvPicPr>
          <p:cNvPr id="293" name="Google Shape;293;p40"/>
          <p:cNvPicPr preferRelativeResize="0"/>
          <p:nvPr/>
        </p:nvPicPr>
        <p:blipFill>
          <a:blip r:embed="rId4">
            <a:alphaModFix/>
          </a:blip>
          <a:stretch>
            <a:fillRect/>
          </a:stretch>
        </p:blipFill>
        <p:spPr>
          <a:xfrm>
            <a:off x="3818500" y="2442425"/>
            <a:ext cx="626863" cy="625562"/>
          </a:xfrm>
          <a:prstGeom prst="rect">
            <a:avLst/>
          </a:prstGeom>
          <a:noFill/>
          <a:ln>
            <a:noFill/>
          </a:ln>
        </p:spPr>
      </p:pic>
      <p:pic>
        <p:nvPicPr>
          <p:cNvPr id="294" name="Google Shape;294;p40"/>
          <p:cNvPicPr preferRelativeResize="0"/>
          <p:nvPr/>
        </p:nvPicPr>
        <p:blipFill>
          <a:blip r:embed="rId5">
            <a:alphaModFix/>
          </a:blip>
          <a:stretch>
            <a:fillRect/>
          </a:stretch>
        </p:blipFill>
        <p:spPr>
          <a:xfrm>
            <a:off x="4600755" y="2094243"/>
            <a:ext cx="626863" cy="625561"/>
          </a:xfrm>
          <a:prstGeom prst="rect">
            <a:avLst/>
          </a:prstGeom>
          <a:noFill/>
          <a:ln>
            <a:noFill/>
          </a:ln>
        </p:spPr>
      </p:pic>
      <p:pic>
        <p:nvPicPr>
          <p:cNvPr id="295" name="Google Shape;295;p40"/>
          <p:cNvPicPr preferRelativeResize="0"/>
          <p:nvPr/>
        </p:nvPicPr>
        <p:blipFill>
          <a:blip r:embed="rId6">
            <a:alphaModFix/>
          </a:blip>
          <a:stretch>
            <a:fillRect/>
          </a:stretch>
        </p:blipFill>
        <p:spPr>
          <a:xfrm>
            <a:off x="5319685" y="4284109"/>
            <a:ext cx="626863" cy="625561"/>
          </a:xfrm>
          <a:prstGeom prst="rect">
            <a:avLst/>
          </a:prstGeom>
          <a:noFill/>
          <a:ln>
            <a:noFill/>
          </a:ln>
        </p:spPr>
      </p:pic>
      <p:pic>
        <p:nvPicPr>
          <p:cNvPr id="296" name="Google Shape;296;p40"/>
          <p:cNvPicPr preferRelativeResize="0"/>
          <p:nvPr/>
        </p:nvPicPr>
        <p:blipFill>
          <a:blip r:embed="rId7">
            <a:alphaModFix/>
          </a:blip>
          <a:stretch>
            <a:fillRect/>
          </a:stretch>
        </p:blipFill>
        <p:spPr>
          <a:xfrm>
            <a:off x="6101902" y="3906533"/>
            <a:ext cx="626863" cy="625559"/>
          </a:xfrm>
          <a:prstGeom prst="rect">
            <a:avLst/>
          </a:prstGeom>
          <a:noFill/>
          <a:ln>
            <a:noFill/>
          </a:ln>
        </p:spPr>
      </p:pic>
      <p:pic>
        <p:nvPicPr>
          <p:cNvPr id="297" name="Google Shape;297;p40"/>
          <p:cNvPicPr preferRelativeResize="0"/>
          <p:nvPr/>
        </p:nvPicPr>
        <p:blipFill>
          <a:blip r:embed="rId8">
            <a:alphaModFix/>
          </a:blip>
          <a:stretch>
            <a:fillRect/>
          </a:stretch>
        </p:blipFill>
        <p:spPr>
          <a:xfrm>
            <a:off x="5423511" y="3561279"/>
            <a:ext cx="626863" cy="625560"/>
          </a:xfrm>
          <a:prstGeom prst="rect">
            <a:avLst/>
          </a:prstGeom>
          <a:noFill/>
          <a:ln>
            <a:noFill/>
          </a:ln>
        </p:spPr>
      </p:pic>
      <p:sp>
        <p:nvSpPr>
          <p:cNvPr id="298" name="Google Shape;298;p40"/>
          <p:cNvSpPr txBox="1"/>
          <p:nvPr/>
        </p:nvSpPr>
        <p:spPr>
          <a:xfrm>
            <a:off x="733800" y="325375"/>
            <a:ext cx="2305200" cy="9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50">
                <a:latin typeface="Montserrat"/>
                <a:ea typeface="Montserrat"/>
                <a:cs typeface="Montserrat"/>
                <a:sym typeface="Montserrat"/>
              </a:rPr>
              <a:t>Clasificación perfecta</a:t>
            </a:r>
            <a:endParaRPr b="1" sz="2150">
              <a:latin typeface="Montserrat"/>
              <a:ea typeface="Montserrat"/>
              <a:cs typeface="Montserrat"/>
              <a:sym typeface="Montserrat"/>
            </a:endParaRPr>
          </a:p>
        </p:txBody>
      </p:sp>
      <p:graphicFrame>
        <p:nvGraphicFramePr>
          <p:cNvPr id="299" name="Google Shape;299;p40"/>
          <p:cNvGraphicFramePr/>
          <p:nvPr/>
        </p:nvGraphicFramePr>
        <p:xfrm>
          <a:off x="7016700" y="534375"/>
          <a:ext cx="3000000" cy="3000000"/>
        </p:xfrm>
        <a:graphic>
          <a:graphicData uri="http://schemas.openxmlformats.org/drawingml/2006/table">
            <a:tbl>
              <a:tblPr>
                <a:noFill/>
                <a:tableStyleId>{EBA0C6B7-4EEC-4720-BA55-D892108FA16C}</a:tableStyleId>
              </a:tblPr>
              <a:tblGrid>
                <a:gridCol w="1342000"/>
                <a:gridCol w="552425"/>
              </a:tblGrid>
              <a:tr h="370150">
                <a:tc>
                  <a:txBody>
                    <a:bodyPr/>
                    <a:lstStyle/>
                    <a:p>
                      <a:pPr indent="0" lvl="0" marL="0" marR="0" rtl="0" algn="ctr">
                        <a:lnSpc>
                          <a:spcPct val="100000"/>
                        </a:lnSpc>
                        <a:spcBef>
                          <a:spcPts val="0"/>
                        </a:spcBef>
                        <a:spcAft>
                          <a:spcPts val="0"/>
                        </a:spcAft>
                        <a:buNone/>
                      </a:pPr>
                      <a:r>
                        <a:rPr b="1" lang="en" sz="900">
                          <a:solidFill>
                            <a:schemeClr val="lt1"/>
                          </a:solidFill>
                          <a:latin typeface="Overpass"/>
                          <a:ea typeface="Overpass"/>
                          <a:cs typeface="Overpass"/>
                          <a:sym typeface="Overpass"/>
                        </a:rPr>
                        <a:t>positivos correctos</a:t>
                      </a:r>
                      <a:endParaRPr b="1" sz="900">
                        <a:solidFill>
                          <a:srgbClr val="FFFFFF"/>
                        </a:solidFill>
                        <a:latin typeface="Overpass"/>
                        <a:ea typeface="Overpass"/>
                        <a:cs typeface="Overpass"/>
                        <a:sym typeface="Overpas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3</a:t>
                      </a:r>
                      <a:endParaRPr b="1" sz="900">
                        <a:latin typeface="Overpass"/>
                        <a:ea typeface="Overpass"/>
                        <a:cs typeface="Overpass"/>
                        <a:sym typeface="Overpass"/>
                      </a:endParaRPr>
                    </a:p>
                  </a:txBody>
                  <a:tcPr marT="91425" marB="91425" marR="91425" marL="91425" anchor="ctr"/>
                </a:tc>
              </a:tr>
              <a:tr h="370150">
                <a:tc>
                  <a:txBody>
                    <a:bodyPr/>
                    <a:lstStyle/>
                    <a:p>
                      <a:pPr indent="0" lvl="0" marL="0" marR="0" rtl="0" algn="ctr">
                        <a:lnSpc>
                          <a:spcPct val="100000"/>
                        </a:lnSpc>
                        <a:spcBef>
                          <a:spcPts val="0"/>
                        </a:spcBef>
                        <a:spcAft>
                          <a:spcPts val="0"/>
                        </a:spcAft>
                        <a:buNone/>
                      </a:pPr>
                      <a:r>
                        <a:rPr b="1" lang="en" sz="900">
                          <a:solidFill>
                            <a:schemeClr val="lt1"/>
                          </a:solidFill>
                          <a:latin typeface="Overpass"/>
                          <a:ea typeface="Overpass"/>
                          <a:cs typeface="Overpass"/>
                          <a:sym typeface="Overpass"/>
                        </a:rPr>
                        <a:t>negativos correctos</a:t>
                      </a:r>
                      <a:endParaRPr b="1" sz="900">
                        <a:solidFill>
                          <a:srgbClr val="FFFFFF"/>
                        </a:solidFill>
                        <a:latin typeface="Overpass"/>
                        <a:ea typeface="Overpass"/>
                        <a:cs typeface="Overpass"/>
                        <a:sym typeface="Overpas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3</a:t>
                      </a:r>
                      <a:endParaRPr b="1" sz="900">
                        <a:latin typeface="Overpass"/>
                        <a:ea typeface="Overpass"/>
                        <a:cs typeface="Overpass"/>
                        <a:sym typeface="Overpass"/>
                      </a:endParaRPr>
                    </a:p>
                  </a:txBody>
                  <a:tcPr marT="91425" marB="91425" marR="91425" marL="91425" anchor="ctr"/>
                </a:tc>
              </a:tr>
              <a:tr h="370150">
                <a:tc>
                  <a:txBody>
                    <a:bodyPr/>
                    <a:lstStyle/>
                    <a:p>
                      <a:pPr indent="0" lvl="0" marL="0" marR="0" rtl="0" algn="ctr">
                        <a:lnSpc>
                          <a:spcPct val="100000"/>
                        </a:lnSpc>
                        <a:spcBef>
                          <a:spcPts val="0"/>
                        </a:spcBef>
                        <a:spcAft>
                          <a:spcPts val="0"/>
                        </a:spcAft>
                        <a:buNone/>
                      </a:pPr>
                      <a:r>
                        <a:rPr b="1" lang="en" sz="900">
                          <a:solidFill>
                            <a:srgbClr val="FFFFFF"/>
                          </a:solidFill>
                          <a:latin typeface="Overpass"/>
                          <a:ea typeface="Overpass"/>
                          <a:cs typeface="Overpass"/>
                          <a:sym typeface="Overpass"/>
                        </a:rPr>
                        <a:t>falsos positivos</a:t>
                      </a:r>
                      <a:endParaRPr b="1" sz="900">
                        <a:solidFill>
                          <a:schemeClr val="lt1"/>
                        </a:solidFill>
                        <a:latin typeface="Overpass"/>
                        <a:ea typeface="Overpass"/>
                        <a:cs typeface="Overpass"/>
                        <a:sym typeface="Overpass"/>
                      </a:endParaRPr>
                    </a:p>
                  </a:txBody>
                  <a:tcPr marT="91425" marB="91425" marR="91425" marL="91425" anchor="ctr">
                    <a:solidFill>
                      <a:srgbClr val="DD7E6B"/>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0</a:t>
                      </a:r>
                      <a:endParaRPr b="1" sz="900">
                        <a:latin typeface="Overpass"/>
                        <a:ea typeface="Overpass"/>
                        <a:cs typeface="Overpass"/>
                        <a:sym typeface="Overpass"/>
                      </a:endParaRPr>
                    </a:p>
                  </a:txBody>
                  <a:tcPr marT="91425" marB="91425" marR="91425" marL="91425" anchor="ctr"/>
                </a:tc>
              </a:tr>
              <a:tr h="370150">
                <a:tc>
                  <a:txBody>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falsos negativos</a:t>
                      </a:r>
                      <a:endParaRPr b="1" sz="900">
                        <a:solidFill>
                          <a:schemeClr val="dk1"/>
                        </a:solidFill>
                        <a:latin typeface="Overpass"/>
                        <a:ea typeface="Overpass"/>
                        <a:cs typeface="Overpass"/>
                        <a:sym typeface="Overpass"/>
                      </a:endParaRPr>
                    </a:p>
                  </a:txBody>
                  <a:tcPr marT="91425" marB="91425" marR="91425" marL="91425" anchor="ctr">
                    <a:solidFill>
                      <a:srgbClr val="DD7E6B"/>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0</a:t>
                      </a:r>
                      <a:endParaRPr b="1" sz="900">
                        <a:latin typeface="Overpass"/>
                        <a:ea typeface="Overpass"/>
                        <a:cs typeface="Overpass"/>
                        <a:sym typeface="Overpass"/>
                      </a:endParaRPr>
                    </a:p>
                  </a:txBody>
                  <a:tcPr marT="91425" marB="91425" marR="91425" marL="91425"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aphicFrame>
        <p:nvGraphicFramePr>
          <p:cNvPr id="304" name="Google Shape;304;p41"/>
          <p:cNvGraphicFramePr/>
          <p:nvPr/>
        </p:nvGraphicFramePr>
        <p:xfrm>
          <a:off x="2236200" y="534375"/>
          <a:ext cx="3000000" cy="3000000"/>
        </p:xfrm>
        <a:graphic>
          <a:graphicData uri="http://schemas.openxmlformats.org/drawingml/2006/table">
            <a:tbl>
              <a:tblPr>
                <a:noFill/>
                <a:tableStyleId>{EBA0C6B7-4EEC-4720-BA55-D892108FA16C}</a:tableStyleId>
              </a:tblPr>
              <a:tblGrid>
                <a:gridCol w="1520000"/>
                <a:gridCol w="1520000"/>
                <a:gridCol w="1520000"/>
              </a:tblGrid>
              <a:tr h="1480550">
                <a:tc>
                  <a:txBody>
                    <a:bodyPr/>
                    <a:lstStyle/>
                    <a:p>
                      <a:pPr indent="0" lvl="0" marL="0" rtl="0" algn="ctr">
                        <a:spcBef>
                          <a:spcPts val="0"/>
                        </a:spcBef>
                        <a:spcAft>
                          <a:spcPts val="0"/>
                        </a:spcAft>
                        <a:buNone/>
                      </a:pPr>
                      <a:r>
                        <a:t/>
                      </a:r>
                      <a:endParaRPr b="1">
                        <a:solidFill>
                          <a:schemeClr val="lt1"/>
                        </a:solidFill>
                        <a:latin typeface="Overpass"/>
                        <a:ea typeface="Overpass"/>
                        <a:cs typeface="Overpass"/>
                        <a:sym typeface="Overpass"/>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a:p>
                  </a:txBody>
                  <a:tcPr marT="91425" marB="91425" marR="91425" marL="91425" anchor="ctr">
                    <a:lnL cap="flat" cmpd="sng" w="9525">
                      <a:solidFill>
                        <a:srgbClr val="999999"/>
                      </a:solidFill>
                      <a:prstDash val="solid"/>
                      <a:round/>
                      <a:headEnd len="sm" w="sm" type="none"/>
                      <a:tailEnd len="sm" w="sm" type="none"/>
                    </a:lnL>
                    <a:solidFill>
                      <a:srgbClr val="DD7E6B"/>
                    </a:solidFill>
                  </a:tcP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t/>
                      </a:r>
                      <a:endParaRPr b="1">
                        <a:solidFill>
                          <a:srgbClr val="93C47D"/>
                        </a:solidFill>
                        <a:latin typeface="Comfortaa"/>
                        <a:ea typeface="Comfortaa"/>
                        <a:cs typeface="Comfortaa"/>
                        <a:sym typeface="Comfortaa"/>
                      </a:endParaRPr>
                    </a:p>
                  </a:txBody>
                  <a:tcPr marT="91425" marB="91425" marR="91425" marL="91425" anchor="ctr">
                    <a:lnL cap="flat" cmpd="sng" w="9525">
                      <a:solidFill>
                        <a:srgbClr val="B7B7B7"/>
                      </a:solidFill>
                      <a:prstDash val="solid"/>
                      <a:round/>
                      <a:headEnd len="sm" w="sm" type="none"/>
                      <a:tailEnd len="sm" w="sm" type="none"/>
                    </a:lnL>
                    <a:lnT cap="flat" cmpd="sng" w="9525">
                      <a:solidFill>
                        <a:srgbClr val="999999"/>
                      </a:solidFill>
                      <a:prstDash val="solid"/>
                      <a:round/>
                      <a:headEnd len="sm" w="sm" type="none"/>
                      <a:tailEnd len="sm" w="sm" type="none"/>
                    </a:lnT>
                  </a:tcPr>
                </a:tc>
                <a:tc>
                  <a:txBody>
                    <a:bodyPr/>
                    <a:lstStyle/>
                    <a:p>
                      <a:pPr indent="0" lvl="0" marL="0" rtl="0" algn="ctr">
                        <a:spcBef>
                          <a:spcPts val="0"/>
                        </a:spcBef>
                        <a:spcAft>
                          <a:spcPts val="0"/>
                        </a:spcAft>
                        <a:buNone/>
                      </a:pPr>
                      <a:r>
                        <a:t/>
                      </a:r>
                      <a:endParaRPr b="1">
                        <a:solidFill>
                          <a:srgbClr val="E06666"/>
                        </a:solidFill>
                        <a:latin typeface="Comfortaa"/>
                        <a:ea typeface="Comfortaa"/>
                        <a:cs typeface="Comfortaa"/>
                        <a:sym typeface="Comfortaa"/>
                      </a:endParaRPr>
                    </a:p>
                  </a:txBody>
                  <a:tcPr marT="91425" marB="91425" marR="91425" marL="91425" anchor="ct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p>
                      <a:pPr indent="0" lvl="0" marL="0" rtl="0" algn="l">
                        <a:spcBef>
                          <a:spcPts val="0"/>
                        </a:spcBef>
                        <a:spcAft>
                          <a:spcPts val="0"/>
                        </a:spcAft>
                        <a:buNone/>
                      </a:pPr>
                      <a:r>
                        <a:t/>
                      </a:r>
                      <a:endParaRPr/>
                    </a:p>
                  </a:txBody>
                  <a:tcPr marT="91425" marB="91425" marR="91425" marL="91425" anchor="ctr">
                    <a:lnT cap="flat" cmpd="sng" w="9525">
                      <a:solidFill>
                        <a:srgbClr val="B7B7B7"/>
                      </a:solidFill>
                      <a:prstDash val="solid"/>
                      <a:round/>
                      <a:headEnd len="sm" w="sm" type="none"/>
                      <a:tailEnd len="sm" w="sm" type="none"/>
                    </a:lnT>
                    <a:solidFill>
                      <a:srgbClr val="DD7E6B"/>
                    </a:solidFill>
                  </a:tcPr>
                </a:tc>
                <a:tc>
                  <a:txBody>
                    <a:bodyPr/>
                    <a:lstStyle/>
                    <a:p>
                      <a:pPr indent="0" lvl="0" marL="0" rtl="0" algn="ctr">
                        <a:spcBef>
                          <a:spcPts val="0"/>
                        </a:spcBef>
                        <a:spcAft>
                          <a:spcPts val="0"/>
                        </a:spcAft>
                        <a:buNone/>
                      </a:pPr>
                      <a:r>
                        <a:t/>
                      </a:r>
                      <a:endParaRPr b="1">
                        <a:solidFill>
                          <a:srgbClr val="E06666"/>
                        </a:solidFill>
                        <a:latin typeface="Comfortaa"/>
                        <a:ea typeface="Comfortaa"/>
                        <a:cs typeface="Comfortaa"/>
                        <a:sym typeface="Comfortaa"/>
                      </a:endParaRPr>
                    </a:p>
                  </a:txBody>
                  <a:tcPr marT="91425" marB="91425" marR="91425" marL="91425" anchor="ctr"/>
                </a:tc>
                <a:tc>
                  <a:txBody>
                    <a:bodyPr/>
                    <a:lstStyle/>
                    <a:p>
                      <a:pPr indent="0" lvl="0" marL="0" rtl="0" algn="ctr">
                        <a:spcBef>
                          <a:spcPts val="0"/>
                        </a:spcBef>
                        <a:spcAft>
                          <a:spcPts val="0"/>
                        </a:spcAft>
                        <a:buNone/>
                      </a:pPr>
                      <a:r>
                        <a:t/>
                      </a:r>
                      <a:endParaRPr b="1">
                        <a:solidFill>
                          <a:srgbClr val="93C47D"/>
                        </a:solidFill>
                        <a:latin typeface="Comfortaa"/>
                        <a:ea typeface="Comfortaa"/>
                        <a:cs typeface="Comfortaa"/>
                        <a:sym typeface="Comfortaa"/>
                      </a:endParaRPr>
                    </a:p>
                  </a:txBody>
                  <a:tcPr marT="91425" marB="91425" marR="91425" marL="91425" anchor="ctr"/>
                </a:tc>
              </a:tr>
            </a:tbl>
          </a:graphicData>
        </a:graphic>
      </p:graphicFrame>
      <p:sp>
        <p:nvSpPr>
          <p:cNvPr id="305" name="Google Shape;305;p41"/>
          <p:cNvSpPr txBox="1"/>
          <p:nvPr/>
        </p:nvSpPr>
        <p:spPr>
          <a:xfrm>
            <a:off x="4200400" y="91275"/>
            <a:ext cx="2305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Predicción</a:t>
            </a:r>
            <a:endParaRPr b="1" sz="2100">
              <a:latin typeface="Overpass"/>
              <a:ea typeface="Overpass"/>
              <a:cs typeface="Overpass"/>
              <a:sym typeface="Overpass"/>
            </a:endParaRPr>
          </a:p>
        </p:txBody>
      </p:sp>
      <p:sp>
        <p:nvSpPr>
          <p:cNvPr id="306" name="Google Shape;306;p41"/>
          <p:cNvSpPr txBox="1"/>
          <p:nvPr/>
        </p:nvSpPr>
        <p:spPr>
          <a:xfrm>
            <a:off x="852000" y="3236200"/>
            <a:ext cx="1384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Realidad</a:t>
            </a:r>
            <a:endParaRPr b="1" sz="2100">
              <a:latin typeface="Overpass"/>
              <a:ea typeface="Overpass"/>
              <a:cs typeface="Overpass"/>
              <a:sym typeface="Overpass"/>
            </a:endParaRPr>
          </a:p>
        </p:txBody>
      </p:sp>
      <p:pic>
        <p:nvPicPr>
          <p:cNvPr id="307" name="Google Shape;307;p41"/>
          <p:cNvPicPr preferRelativeResize="0"/>
          <p:nvPr/>
        </p:nvPicPr>
        <p:blipFill>
          <a:blip r:embed="rId3">
            <a:alphaModFix/>
          </a:blip>
          <a:stretch>
            <a:fillRect/>
          </a:stretch>
        </p:blipFill>
        <p:spPr>
          <a:xfrm>
            <a:off x="4531536" y="2802400"/>
            <a:ext cx="626863" cy="625562"/>
          </a:xfrm>
          <a:prstGeom prst="rect">
            <a:avLst/>
          </a:prstGeom>
          <a:noFill/>
          <a:ln>
            <a:noFill/>
          </a:ln>
        </p:spPr>
      </p:pic>
      <p:pic>
        <p:nvPicPr>
          <p:cNvPr id="308" name="Google Shape;308;p41"/>
          <p:cNvPicPr preferRelativeResize="0"/>
          <p:nvPr/>
        </p:nvPicPr>
        <p:blipFill>
          <a:blip r:embed="rId4">
            <a:alphaModFix/>
          </a:blip>
          <a:stretch>
            <a:fillRect/>
          </a:stretch>
        </p:blipFill>
        <p:spPr>
          <a:xfrm>
            <a:off x="3818500" y="2442425"/>
            <a:ext cx="626863" cy="625562"/>
          </a:xfrm>
          <a:prstGeom prst="rect">
            <a:avLst/>
          </a:prstGeom>
          <a:noFill/>
          <a:ln>
            <a:noFill/>
          </a:ln>
        </p:spPr>
      </p:pic>
      <p:pic>
        <p:nvPicPr>
          <p:cNvPr id="309" name="Google Shape;309;p41"/>
          <p:cNvPicPr preferRelativeResize="0"/>
          <p:nvPr/>
        </p:nvPicPr>
        <p:blipFill>
          <a:blip r:embed="rId5">
            <a:alphaModFix/>
          </a:blip>
          <a:stretch>
            <a:fillRect/>
          </a:stretch>
        </p:blipFill>
        <p:spPr>
          <a:xfrm>
            <a:off x="4600807" y="2094243"/>
            <a:ext cx="626863" cy="625561"/>
          </a:xfrm>
          <a:prstGeom prst="rect">
            <a:avLst/>
          </a:prstGeom>
          <a:noFill/>
          <a:ln>
            <a:noFill/>
          </a:ln>
        </p:spPr>
      </p:pic>
      <p:pic>
        <p:nvPicPr>
          <p:cNvPr id="310" name="Google Shape;310;p41"/>
          <p:cNvPicPr preferRelativeResize="0"/>
          <p:nvPr/>
        </p:nvPicPr>
        <p:blipFill>
          <a:blip r:embed="rId6">
            <a:alphaModFix/>
          </a:blip>
          <a:stretch>
            <a:fillRect/>
          </a:stretch>
        </p:blipFill>
        <p:spPr>
          <a:xfrm>
            <a:off x="5319685" y="4284109"/>
            <a:ext cx="626863" cy="625561"/>
          </a:xfrm>
          <a:prstGeom prst="rect">
            <a:avLst/>
          </a:prstGeom>
          <a:noFill/>
          <a:ln>
            <a:noFill/>
          </a:ln>
        </p:spPr>
      </p:pic>
      <p:pic>
        <p:nvPicPr>
          <p:cNvPr id="311" name="Google Shape;311;p41"/>
          <p:cNvPicPr preferRelativeResize="0"/>
          <p:nvPr/>
        </p:nvPicPr>
        <p:blipFill>
          <a:blip r:embed="rId7">
            <a:alphaModFix/>
          </a:blip>
          <a:stretch>
            <a:fillRect/>
          </a:stretch>
        </p:blipFill>
        <p:spPr>
          <a:xfrm>
            <a:off x="4202765" y="3961908"/>
            <a:ext cx="626863" cy="625559"/>
          </a:xfrm>
          <a:prstGeom prst="rect">
            <a:avLst/>
          </a:prstGeom>
          <a:noFill/>
          <a:ln>
            <a:noFill/>
          </a:ln>
        </p:spPr>
      </p:pic>
      <p:pic>
        <p:nvPicPr>
          <p:cNvPr id="312" name="Google Shape;312;p41"/>
          <p:cNvPicPr preferRelativeResize="0"/>
          <p:nvPr/>
        </p:nvPicPr>
        <p:blipFill>
          <a:blip r:embed="rId8">
            <a:alphaModFix/>
          </a:blip>
          <a:stretch>
            <a:fillRect/>
          </a:stretch>
        </p:blipFill>
        <p:spPr>
          <a:xfrm>
            <a:off x="5423511" y="3561279"/>
            <a:ext cx="626863" cy="625560"/>
          </a:xfrm>
          <a:prstGeom prst="rect">
            <a:avLst/>
          </a:prstGeom>
          <a:noFill/>
          <a:ln>
            <a:noFill/>
          </a:ln>
        </p:spPr>
      </p:pic>
      <p:sp>
        <p:nvSpPr>
          <p:cNvPr id="313" name="Google Shape;313;p41"/>
          <p:cNvSpPr txBox="1"/>
          <p:nvPr/>
        </p:nvSpPr>
        <p:spPr>
          <a:xfrm>
            <a:off x="733800" y="325375"/>
            <a:ext cx="2305200" cy="9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50">
                <a:latin typeface="Montserrat"/>
                <a:ea typeface="Montserrat"/>
                <a:cs typeface="Montserrat"/>
                <a:sym typeface="Montserrat"/>
              </a:rPr>
              <a:t>Clasificación imperfecta</a:t>
            </a:r>
            <a:endParaRPr b="1" sz="2150">
              <a:latin typeface="Montserrat"/>
              <a:ea typeface="Montserrat"/>
              <a:cs typeface="Montserrat"/>
              <a:sym typeface="Montserrat"/>
            </a:endParaRPr>
          </a:p>
          <a:p>
            <a:pPr indent="0" lvl="0" marL="0" rtl="0" algn="l">
              <a:spcBef>
                <a:spcPts val="0"/>
              </a:spcBef>
              <a:spcAft>
                <a:spcPts val="0"/>
              </a:spcAft>
              <a:buNone/>
            </a:pPr>
            <a:r>
              <a:t/>
            </a:r>
            <a:endParaRPr b="1" sz="800">
              <a:latin typeface="Montserrat"/>
              <a:ea typeface="Montserrat"/>
              <a:cs typeface="Montserrat"/>
              <a:sym typeface="Montserrat"/>
            </a:endParaRPr>
          </a:p>
          <a:p>
            <a:pPr indent="0" lvl="0" marL="0" rtl="0" algn="l">
              <a:spcBef>
                <a:spcPts val="0"/>
              </a:spcBef>
              <a:spcAft>
                <a:spcPts val="0"/>
              </a:spcAft>
              <a:buNone/>
            </a:pPr>
            <a:r>
              <a:rPr b="1" lang="en" sz="1500">
                <a:latin typeface="Montserrat"/>
                <a:ea typeface="Montserrat"/>
                <a:cs typeface="Montserrat"/>
                <a:sym typeface="Montserrat"/>
              </a:rPr>
              <a:t>¿cómo medimos su calidad?</a:t>
            </a:r>
            <a:endParaRPr b="1" sz="1500">
              <a:latin typeface="Montserrat"/>
              <a:ea typeface="Montserrat"/>
              <a:cs typeface="Montserrat"/>
              <a:sym typeface="Montserrat"/>
            </a:endParaRPr>
          </a:p>
        </p:txBody>
      </p:sp>
      <p:graphicFrame>
        <p:nvGraphicFramePr>
          <p:cNvPr id="314" name="Google Shape;314;p41"/>
          <p:cNvGraphicFramePr/>
          <p:nvPr/>
        </p:nvGraphicFramePr>
        <p:xfrm>
          <a:off x="7016700" y="534375"/>
          <a:ext cx="3000000" cy="3000000"/>
        </p:xfrm>
        <a:graphic>
          <a:graphicData uri="http://schemas.openxmlformats.org/drawingml/2006/table">
            <a:tbl>
              <a:tblPr>
                <a:noFill/>
                <a:tableStyleId>{EBA0C6B7-4EEC-4720-BA55-D892108FA16C}</a:tableStyleId>
              </a:tblPr>
              <a:tblGrid>
                <a:gridCol w="1342000"/>
                <a:gridCol w="552425"/>
              </a:tblGrid>
              <a:tr h="370150">
                <a:tc>
                  <a:txBody>
                    <a:bodyPr/>
                    <a:lstStyle/>
                    <a:p>
                      <a:pPr indent="0" lvl="0" marL="0" marR="0" rtl="0" algn="ctr">
                        <a:lnSpc>
                          <a:spcPct val="100000"/>
                        </a:lnSpc>
                        <a:spcBef>
                          <a:spcPts val="0"/>
                        </a:spcBef>
                        <a:spcAft>
                          <a:spcPts val="0"/>
                        </a:spcAft>
                        <a:buNone/>
                      </a:pPr>
                      <a:r>
                        <a:rPr b="1" lang="en" sz="900">
                          <a:solidFill>
                            <a:schemeClr val="lt1"/>
                          </a:solidFill>
                          <a:latin typeface="Overpass"/>
                          <a:ea typeface="Overpass"/>
                          <a:cs typeface="Overpass"/>
                          <a:sym typeface="Overpass"/>
                        </a:rPr>
                        <a:t>positivos correctos</a:t>
                      </a:r>
                      <a:endParaRPr b="1" sz="900">
                        <a:solidFill>
                          <a:srgbClr val="FFFFFF"/>
                        </a:solidFill>
                        <a:latin typeface="Overpass"/>
                        <a:ea typeface="Overpass"/>
                        <a:cs typeface="Overpass"/>
                        <a:sym typeface="Overpas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3</a:t>
                      </a:r>
                      <a:endParaRPr b="1" sz="900">
                        <a:latin typeface="Overpass"/>
                        <a:ea typeface="Overpass"/>
                        <a:cs typeface="Overpass"/>
                        <a:sym typeface="Overpass"/>
                      </a:endParaRPr>
                    </a:p>
                  </a:txBody>
                  <a:tcPr marT="91425" marB="91425" marR="91425" marL="91425" anchor="ctr"/>
                </a:tc>
              </a:tr>
              <a:tr h="370150">
                <a:tc>
                  <a:txBody>
                    <a:bodyPr/>
                    <a:lstStyle/>
                    <a:p>
                      <a:pPr indent="0" lvl="0" marL="0" marR="0" rtl="0" algn="ctr">
                        <a:lnSpc>
                          <a:spcPct val="100000"/>
                        </a:lnSpc>
                        <a:spcBef>
                          <a:spcPts val="0"/>
                        </a:spcBef>
                        <a:spcAft>
                          <a:spcPts val="0"/>
                        </a:spcAft>
                        <a:buNone/>
                      </a:pPr>
                      <a:r>
                        <a:rPr b="1" lang="en" sz="900">
                          <a:solidFill>
                            <a:schemeClr val="lt1"/>
                          </a:solidFill>
                          <a:latin typeface="Overpass"/>
                          <a:ea typeface="Overpass"/>
                          <a:cs typeface="Overpass"/>
                          <a:sym typeface="Overpass"/>
                        </a:rPr>
                        <a:t>negativos correctos</a:t>
                      </a:r>
                      <a:endParaRPr b="1" sz="900">
                        <a:solidFill>
                          <a:srgbClr val="FFFFFF"/>
                        </a:solidFill>
                        <a:latin typeface="Overpass"/>
                        <a:ea typeface="Overpass"/>
                        <a:cs typeface="Overpass"/>
                        <a:sym typeface="Overpas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2</a:t>
                      </a:r>
                      <a:endParaRPr b="1" sz="900">
                        <a:latin typeface="Overpass"/>
                        <a:ea typeface="Overpass"/>
                        <a:cs typeface="Overpass"/>
                        <a:sym typeface="Overpass"/>
                      </a:endParaRPr>
                    </a:p>
                  </a:txBody>
                  <a:tcPr marT="91425" marB="91425" marR="91425" marL="91425" anchor="ctr"/>
                </a:tc>
              </a:tr>
              <a:tr h="370150">
                <a:tc>
                  <a:txBody>
                    <a:bodyPr/>
                    <a:lstStyle/>
                    <a:p>
                      <a:pPr indent="0" lvl="0" marL="0" marR="0" rtl="0" algn="ctr">
                        <a:lnSpc>
                          <a:spcPct val="100000"/>
                        </a:lnSpc>
                        <a:spcBef>
                          <a:spcPts val="0"/>
                        </a:spcBef>
                        <a:spcAft>
                          <a:spcPts val="0"/>
                        </a:spcAft>
                        <a:buNone/>
                      </a:pPr>
                      <a:r>
                        <a:rPr b="1" lang="en" sz="900">
                          <a:solidFill>
                            <a:srgbClr val="FFFFFF"/>
                          </a:solidFill>
                          <a:latin typeface="Overpass"/>
                          <a:ea typeface="Overpass"/>
                          <a:cs typeface="Overpass"/>
                          <a:sym typeface="Overpass"/>
                        </a:rPr>
                        <a:t>falsos positivos</a:t>
                      </a:r>
                      <a:endParaRPr b="1" sz="900">
                        <a:solidFill>
                          <a:schemeClr val="lt1"/>
                        </a:solidFill>
                        <a:latin typeface="Overpass"/>
                        <a:ea typeface="Overpass"/>
                        <a:cs typeface="Overpass"/>
                        <a:sym typeface="Overpass"/>
                      </a:endParaRPr>
                    </a:p>
                  </a:txBody>
                  <a:tcPr marT="91425" marB="91425" marR="91425" marL="91425" anchor="ctr">
                    <a:solidFill>
                      <a:srgbClr val="DD7E6B"/>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1</a:t>
                      </a:r>
                      <a:endParaRPr b="1" sz="900">
                        <a:latin typeface="Overpass"/>
                        <a:ea typeface="Overpass"/>
                        <a:cs typeface="Overpass"/>
                        <a:sym typeface="Overpass"/>
                      </a:endParaRPr>
                    </a:p>
                  </a:txBody>
                  <a:tcPr marT="91425" marB="91425" marR="91425" marL="91425" anchor="ctr"/>
                </a:tc>
              </a:tr>
              <a:tr h="370150">
                <a:tc>
                  <a:txBody>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falsos negativos</a:t>
                      </a:r>
                      <a:endParaRPr b="1" sz="900">
                        <a:solidFill>
                          <a:schemeClr val="dk1"/>
                        </a:solidFill>
                        <a:latin typeface="Overpass"/>
                        <a:ea typeface="Overpass"/>
                        <a:cs typeface="Overpass"/>
                        <a:sym typeface="Overpass"/>
                      </a:endParaRPr>
                    </a:p>
                  </a:txBody>
                  <a:tcPr marT="91425" marB="91425" marR="91425" marL="91425" anchor="ctr">
                    <a:solidFill>
                      <a:srgbClr val="DD7E6B"/>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0</a:t>
                      </a:r>
                      <a:endParaRPr b="1" sz="900">
                        <a:latin typeface="Overpass"/>
                        <a:ea typeface="Overpass"/>
                        <a:cs typeface="Overpass"/>
                        <a:sym typeface="Overpass"/>
                      </a:endParaRPr>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0"/>
            <a:ext cx="9144000" cy="5143487"/>
          </a:xfrm>
          <a:prstGeom prst="rect">
            <a:avLst/>
          </a:prstGeom>
          <a:noFill/>
          <a:ln>
            <a:noFill/>
          </a:ln>
        </p:spPr>
      </p:pic>
      <p:sp>
        <p:nvSpPr>
          <p:cNvPr id="69" name="Google Shape;6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Paso 1: preparar imágenes para analizar</a:t>
            </a:r>
            <a:endParaRPr b="1">
              <a:solidFill>
                <a:srgbClr val="FFFFF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latin typeface="Montserrat SemiBold"/>
                <a:ea typeface="Montserrat SemiBold"/>
                <a:cs typeface="Montserrat SemiBold"/>
                <a:sym typeface="Montserrat SemiBold"/>
              </a:rPr>
              <a:t>¡Métricas!</a:t>
            </a:r>
            <a:endParaRPr sz="2150">
              <a:latin typeface="Montserrat SemiBold"/>
              <a:ea typeface="Montserrat SemiBold"/>
              <a:cs typeface="Montserrat SemiBold"/>
              <a:sym typeface="Montserrat SemiBold"/>
            </a:endParaRPr>
          </a:p>
        </p:txBody>
      </p:sp>
      <p:graphicFrame>
        <p:nvGraphicFramePr>
          <p:cNvPr id="320" name="Google Shape;320;p42"/>
          <p:cNvGraphicFramePr/>
          <p:nvPr/>
        </p:nvGraphicFramePr>
        <p:xfrm>
          <a:off x="952500" y="1314650"/>
          <a:ext cx="3000000" cy="3000000"/>
        </p:xfrm>
        <a:graphic>
          <a:graphicData uri="http://schemas.openxmlformats.org/drawingml/2006/table">
            <a:tbl>
              <a:tblPr>
                <a:noFill/>
                <a:tableStyleId>{EBA0C6B7-4EEC-4720-BA55-D892108FA16C}</a:tableStyleId>
              </a:tblPr>
              <a:tblGrid>
                <a:gridCol w="2413000"/>
                <a:gridCol w="2413000"/>
                <a:gridCol w="2413000"/>
              </a:tblGrid>
              <a:tr h="822950">
                <a:tc>
                  <a:txBody>
                    <a:bodyPr/>
                    <a:lstStyle/>
                    <a:p>
                      <a:pPr indent="0" lvl="0" marL="0" rtl="0" algn="l">
                        <a:spcBef>
                          <a:spcPts val="0"/>
                        </a:spcBef>
                        <a:spcAft>
                          <a:spcPts val="0"/>
                        </a:spcAft>
                        <a:buNone/>
                      </a:pPr>
                      <a:r>
                        <a:rPr lang="en" sz="1900">
                          <a:solidFill>
                            <a:schemeClr val="dk1"/>
                          </a:solidFill>
                          <a:latin typeface="Montserrat SemiBold"/>
                          <a:ea typeface="Montserrat SemiBold"/>
                          <a:cs typeface="Montserrat SemiBold"/>
                          <a:sym typeface="Montserrat SemiBold"/>
                        </a:rPr>
                        <a:t>Accuracy</a:t>
                      </a:r>
                      <a:endParaRPr sz="1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
                        <a:t>“de </a:t>
                      </a:r>
                      <a:r>
                        <a:rPr b="1" lang="en"/>
                        <a:t>todas las predicciones</a:t>
                      </a:r>
                      <a:r>
                        <a:rPr lang="en"/>
                        <a:t> que hicimos, ¿</a:t>
                      </a:r>
                      <a:r>
                        <a:rPr b="1" lang="en"/>
                        <a:t>cuántas</a:t>
                      </a:r>
                      <a:r>
                        <a:rPr lang="en"/>
                        <a:t> fueron </a:t>
                      </a:r>
                      <a:r>
                        <a:rPr b="1" lang="en"/>
                        <a:t>correctas</a:t>
                      </a:r>
                      <a:r>
                        <a:rPr lang="en"/>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2950">
                <a:tc>
                  <a:txBody>
                    <a:bodyPr/>
                    <a:lstStyle/>
                    <a:p>
                      <a:pPr indent="0" lvl="0" marL="0" rtl="0" algn="l">
                        <a:spcBef>
                          <a:spcPts val="0"/>
                        </a:spcBef>
                        <a:spcAft>
                          <a:spcPts val="0"/>
                        </a:spcAft>
                        <a:buNone/>
                      </a:pPr>
                      <a:r>
                        <a:rPr lang="en" sz="1900">
                          <a:latin typeface="Montserrat SemiBold"/>
                          <a:ea typeface="Montserrat SemiBold"/>
                          <a:cs typeface="Montserrat SemiBold"/>
                          <a:sym typeface="Montserrat SemiBold"/>
                        </a:rPr>
                        <a:t>Precision</a:t>
                      </a:r>
                      <a:endParaRPr sz="1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
                          <a:solidFill>
                            <a:schemeClr val="dk1"/>
                          </a:solidFill>
                        </a:rPr>
                        <a:t>“de </a:t>
                      </a:r>
                      <a:r>
                        <a:rPr b="1" lang="en">
                          <a:solidFill>
                            <a:schemeClr val="dk1"/>
                          </a:solidFill>
                        </a:rPr>
                        <a:t>todos los positivos predichos</a:t>
                      </a:r>
                      <a:r>
                        <a:rPr lang="en">
                          <a:solidFill>
                            <a:schemeClr val="dk1"/>
                          </a:solidFill>
                        </a:rPr>
                        <a:t>, ¿</a:t>
                      </a:r>
                      <a:r>
                        <a:rPr b="1" lang="en">
                          <a:solidFill>
                            <a:schemeClr val="dk1"/>
                          </a:solidFill>
                        </a:rPr>
                        <a:t>cuántos</a:t>
                      </a:r>
                      <a:r>
                        <a:rPr lang="en">
                          <a:solidFill>
                            <a:schemeClr val="dk1"/>
                          </a:solidFill>
                        </a:rPr>
                        <a:t> fueron </a:t>
                      </a:r>
                      <a:r>
                        <a:rPr b="1" lang="en">
                          <a:solidFill>
                            <a:schemeClr val="dk1"/>
                          </a:solidFill>
                        </a:rPr>
                        <a:t>correctos</a:t>
                      </a:r>
                      <a:r>
                        <a:rPr lang="en">
                          <a:solidFill>
                            <a:schemeClr val="dk1"/>
                          </a:solidFill>
                        </a:rPr>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00000">
                <a:tc>
                  <a:txBody>
                    <a:bodyPr/>
                    <a:lstStyle/>
                    <a:p>
                      <a:pPr indent="0" lvl="0" marL="0" rtl="0" algn="l">
                        <a:spcBef>
                          <a:spcPts val="0"/>
                        </a:spcBef>
                        <a:spcAft>
                          <a:spcPts val="0"/>
                        </a:spcAft>
                        <a:buNone/>
                      </a:pPr>
                      <a:r>
                        <a:rPr lang="en" sz="1900">
                          <a:latin typeface="Montserrat SemiBold"/>
                          <a:ea typeface="Montserrat SemiBold"/>
                          <a:cs typeface="Montserrat SemiBold"/>
                          <a:sym typeface="Montserrat SemiBold"/>
                        </a:rPr>
                        <a:t>Recall</a:t>
                      </a:r>
                      <a:endParaRPr sz="1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
                          <a:solidFill>
                            <a:schemeClr val="dk1"/>
                          </a:solidFill>
                        </a:rPr>
                        <a:t>“de </a:t>
                      </a:r>
                      <a:r>
                        <a:rPr b="1" lang="en">
                          <a:solidFill>
                            <a:schemeClr val="dk1"/>
                          </a:solidFill>
                        </a:rPr>
                        <a:t>todos los positivos en la data</a:t>
                      </a:r>
                      <a:r>
                        <a:rPr lang="en">
                          <a:solidFill>
                            <a:schemeClr val="dk1"/>
                          </a:solidFill>
                        </a:rPr>
                        <a:t>, ¿</a:t>
                      </a:r>
                      <a:r>
                        <a:rPr b="1" lang="en">
                          <a:solidFill>
                            <a:schemeClr val="dk1"/>
                          </a:solidFill>
                        </a:rPr>
                        <a:t>cuántos</a:t>
                      </a:r>
                      <a:r>
                        <a:rPr lang="en">
                          <a:solidFill>
                            <a:schemeClr val="dk1"/>
                          </a:solidFill>
                        </a:rPr>
                        <a:t> fueron </a:t>
                      </a:r>
                      <a:r>
                        <a:rPr b="1" lang="en">
                          <a:solidFill>
                            <a:schemeClr val="dk1"/>
                          </a:solidFill>
                        </a:rPr>
                        <a:t>predichos</a:t>
                      </a:r>
                      <a:r>
                        <a:rPr lang="en">
                          <a:solidFill>
                            <a:schemeClr val="dk1"/>
                          </a:solidFill>
                        </a:rPr>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2950">
                <a:tc>
                  <a:txBody>
                    <a:bodyPr/>
                    <a:lstStyle/>
                    <a:p>
                      <a:pPr indent="0" lvl="0" marL="0" rtl="0" algn="l">
                        <a:spcBef>
                          <a:spcPts val="0"/>
                        </a:spcBef>
                        <a:spcAft>
                          <a:spcPts val="0"/>
                        </a:spcAft>
                        <a:buNone/>
                      </a:pPr>
                      <a:r>
                        <a:rPr lang="en" sz="1900">
                          <a:latin typeface="Montserrat SemiBold"/>
                          <a:ea typeface="Montserrat SemiBold"/>
                          <a:cs typeface="Montserrat SemiBold"/>
                          <a:sym typeface="Montserrat SemiBold"/>
                        </a:rPr>
                        <a:t>F1 Score</a:t>
                      </a:r>
                      <a:endParaRPr sz="1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
                        <a:t>una métrica que combina </a:t>
                      </a:r>
                      <a:r>
                        <a:rPr b="1" i="1" lang="en"/>
                        <a:t>precision</a:t>
                      </a:r>
                      <a:r>
                        <a:rPr lang="en"/>
                        <a:t> y </a:t>
                      </a:r>
                      <a:r>
                        <a:rPr b="1" i="1" lang="en"/>
                        <a:t>recall</a:t>
                      </a:r>
                      <a:r>
                        <a:rPr lang="en"/>
                        <a:t>, en un puntaje </a:t>
                      </a:r>
                      <a:r>
                        <a:rPr b="1" lang="en"/>
                        <a:t>combinado</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1" name="Google Shape;321;p42"/>
          <p:cNvSpPr txBox="1"/>
          <p:nvPr/>
        </p:nvSpPr>
        <p:spPr>
          <a:xfrm>
            <a:off x="5736913" y="1696000"/>
            <a:ext cx="25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latin typeface="Oswald Light"/>
                <a:ea typeface="Oswald Light"/>
                <a:cs typeface="Oswald Light"/>
                <a:sym typeface="Oswald Light"/>
              </a:rPr>
              <a:t>positivos correctos </a:t>
            </a:r>
            <a:r>
              <a:rPr b="1" lang="en" sz="700">
                <a:solidFill>
                  <a:schemeClr val="dk1"/>
                </a:solidFill>
                <a:latin typeface="Oswald"/>
                <a:ea typeface="Oswald"/>
                <a:cs typeface="Oswald"/>
                <a:sym typeface="Oswald"/>
              </a:rPr>
              <a:t>+</a:t>
            </a:r>
            <a:r>
              <a:rPr lang="en" sz="700">
                <a:solidFill>
                  <a:schemeClr val="dk1"/>
                </a:solidFill>
                <a:latin typeface="Oswald Light"/>
                <a:ea typeface="Oswald Light"/>
                <a:cs typeface="Oswald Light"/>
                <a:sym typeface="Oswald Light"/>
              </a:rPr>
              <a:t> negativos correctos </a:t>
            </a:r>
            <a:r>
              <a:rPr b="1" lang="en" sz="700">
                <a:solidFill>
                  <a:schemeClr val="dk1"/>
                </a:solidFill>
                <a:latin typeface="Oswald"/>
                <a:ea typeface="Oswald"/>
                <a:cs typeface="Oswald"/>
                <a:sym typeface="Oswald"/>
              </a:rPr>
              <a:t>+</a:t>
            </a:r>
            <a:r>
              <a:rPr lang="en" sz="700">
                <a:solidFill>
                  <a:schemeClr val="dk1"/>
                </a:solidFill>
                <a:latin typeface="Oswald Light"/>
                <a:ea typeface="Oswald Light"/>
                <a:cs typeface="Oswald Light"/>
                <a:sym typeface="Oswald Light"/>
              </a:rPr>
              <a:t> falsos positivos </a:t>
            </a:r>
            <a:r>
              <a:rPr b="1" lang="en" sz="700">
                <a:solidFill>
                  <a:schemeClr val="dk1"/>
                </a:solidFill>
                <a:latin typeface="Oswald"/>
                <a:ea typeface="Oswald"/>
                <a:cs typeface="Oswald"/>
                <a:sym typeface="Oswald"/>
              </a:rPr>
              <a:t>+</a:t>
            </a:r>
            <a:r>
              <a:rPr lang="en" sz="700">
                <a:solidFill>
                  <a:schemeClr val="dk1"/>
                </a:solidFill>
                <a:latin typeface="Oswald Light"/>
                <a:ea typeface="Oswald Light"/>
                <a:cs typeface="Oswald Light"/>
                <a:sym typeface="Oswald Light"/>
              </a:rPr>
              <a:t> falsos negativos</a:t>
            </a:r>
            <a:endParaRPr sz="500">
              <a:solidFill>
                <a:schemeClr val="dk1"/>
              </a:solidFill>
              <a:latin typeface="IBM Plex Mono"/>
              <a:ea typeface="IBM Plex Mono"/>
              <a:cs typeface="IBM Plex Mono"/>
              <a:sym typeface="IBM Plex Mono"/>
            </a:endParaRPr>
          </a:p>
        </p:txBody>
      </p:sp>
      <p:sp>
        <p:nvSpPr>
          <p:cNvPr id="322" name="Google Shape;322;p42"/>
          <p:cNvSpPr txBox="1"/>
          <p:nvPr/>
        </p:nvSpPr>
        <p:spPr>
          <a:xfrm>
            <a:off x="5778500" y="1459800"/>
            <a:ext cx="241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Oswald Light"/>
                <a:ea typeface="Oswald Light"/>
                <a:cs typeface="Oswald Light"/>
                <a:sym typeface="Oswald Light"/>
              </a:rPr>
              <a:t>positivos correctos </a:t>
            </a:r>
            <a:r>
              <a:rPr b="1" lang="en" sz="1100">
                <a:solidFill>
                  <a:schemeClr val="dk1"/>
                </a:solidFill>
                <a:latin typeface="Oswald"/>
                <a:ea typeface="Oswald"/>
                <a:cs typeface="Oswald"/>
                <a:sym typeface="Oswald"/>
              </a:rPr>
              <a:t>+</a:t>
            </a:r>
            <a:r>
              <a:rPr lang="en" sz="1100">
                <a:solidFill>
                  <a:schemeClr val="dk1"/>
                </a:solidFill>
                <a:latin typeface="Oswald Light"/>
                <a:ea typeface="Oswald Light"/>
                <a:cs typeface="Oswald Light"/>
                <a:sym typeface="Oswald Light"/>
              </a:rPr>
              <a:t> negativos correctos</a:t>
            </a:r>
            <a:endParaRPr>
              <a:solidFill>
                <a:schemeClr val="dk1"/>
              </a:solidFill>
            </a:endParaRPr>
          </a:p>
        </p:txBody>
      </p:sp>
      <p:cxnSp>
        <p:nvCxnSpPr>
          <p:cNvPr id="323" name="Google Shape;323;p42"/>
          <p:cNvCxnSpPr/>
          <p:nvPr/>
        </p:nvCxnSpPr>
        <p:spPr>
          <a:xfrm>
            <a:off x="5856525" y="1751425"/>
            <a:ext cx="2242800" cy="0"/>
          </a:xfrm>
          <a:prstGeom prst="straightConnector1">
            <a:avLst/>
          </a:prstGeom>
          <a:noFill/>
          <a:ln cap="flat" cmpd="sng" w="9525">
            <a:solidFill>
              <a:schemeClr val="dk1"/>
            </a:solidFill>
            <a:prstDash val="solid"/>
            <a:round/>
            <a:headEnd len="med" w="med" type="none"/>
            <a:tailEnd len="med" w="med" type="none"/>
          </a:ln>
        </p:spPr>
      </p:cxnSp>
      <p:sp>
        <p:nvSpPr>
          <p:cNvPr id="324" name="Google Shape;324;p42"/>
          <p:cNvSpPr txBox="1"/>
          <p:nvPr/>
        </p:nvSpPr>
        <p:spPr>
          <a:xfrm>
            <a:off x="5717138" y="2497525"/>
            <a:ext cx="253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Oswald Light"/>
                <a:ea typeface="Oswald Light"/>
                <a:cs typeface="Oswald Light"/>
                <a:sym typeface="Oswald Light"/>
              </a:rPr>
              <a:t>positivos correctos </a:t>
            </a:r>
            <a:r>
              <a:rPr b="1" lang="en" sz="1100">
                <a:solidFill>
                  <a:schemeClr val="dk1"/>
                </a:solidFill>
                <a:latin typeface="Oswald"/>
                <a:ea typeface="Oswald"/>
                <a:cs typeface="Oswald"/>
                <a:sym typeface="Oswald"/>
              </a:rPr>
              <a:t>+</a:t>
            </a:r>
            <a:r>
              <a:rPr lang="en" sz="1100">
                <a:solidFill>
                  <a:schemeClr val="dk1"/>
                </a:solidFill>
                <a:latin typeface="Oswald Light"/>
                <a:ea typeface="Oswald Light"/>
                <a:cs typeface="Oswald Light"/>
                <a:sym typeface="Oswald Light"/>
              </a:rPr>
              <a:t> falsos positivos</a:t>
            </a:r>
            <a:endParaRPr sz="1100">
              <a:solidFill>
                <a:schemeClr val="dk1"/>
              </a:solidFill>
              <a:latin typeface="IBM Plex Mono"/>
              <a:ea typeface="IBM Plex Mono"/>
              <a:cs typeface="IBM Plex Mono"/>
              <a:sym typeface="IBM Plex Mono"/>
            </a:endParaRPr>
          </a:p>
        </p:txBody>
      </p:sp>
      <p:sp>
        <p:nvSpPr>
          <p:cNvPr id="325" name="Google Shape;325;p42"/>
          <p:cNvSpPr txBox="1"/>
          <p:nvPr/>
        </p:nvSpPr>
        <p:spPr>
          <a:xfrm>
            <a:off x="5758725" y="2261325"/>
            <a:ext cx="241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Oswald Light"/>
                <a:ea typeface="Oswald Light"/>
                <a:cs typeface="Oswald Light"/>
                <a:sym typeface="Oswald Light"/>
              </a:rPr>
              <a:t>positivos correctos</a:t>
            </a:r>
            <a:endParaRPr>
              <a:solidFill>
                <a:schemeClr val="dk1"/>
              </a:solidFill>
            </a:endParaRPr>
          </a:p>
        </p:txBody>
      </p:sp>
      <p:cxnSp>
        <p:nvCxnSpPr>
          <p:cNvPr id="326" name="Google Shape;326;p42"/>
          <p:cNvCxnSpPr/>
          <p:nvPr/>
        </p:nvCxnSpPr>
        <p:spPr>
          <a:xfrm>
            <a:off x="5836750" y="2552950"/>
            <a:ext cx="2242800" cy="0"/>
          </a:xfrm>
          <a:prstGeom prst="straightConnector1">
            <a:avLst/>
          </a:prstGeom>
          <a:noFill/>
          <a:ln cap="flat" cmpd="sng" w="9525">
            <a:solidFill>
              <a:schemeClr val="dk1"/>
            </a:solidFill>
            <a:prstDash val="solid"/>
            <a:round/>
            <a:headEnd len="med" w="med" type="none"/>
            <a:tailEnd len="med" w="med" type="none"/>
          </a:ln>
        </p:spPr>
      </p:cxnSp>
      <p:sp>
        <p:nvSpPr>
          <p:cNvPr id="327" name="Google Shape;327;p42"/>
          <p:cNvSpPr txBox="1"/>
          <p:nvPr/>
        </p:nvSpPr>
        <p:spPr>
          <a:xfrm>
            <a:off x="5736913" y="3299050"/>
            <a:ext cx="253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Oswald Light"/>
                <a:ea typeface="Oswald Light"/>
                <a:cs typeface="Oswald Light"/>
                <a:sym typeface="Oswald Light"/>
              </a:rPr>
              <a:t>positivos correctos </a:t>
            </a:r>
            <a:r>
              <a:rPr b="1" lang="en" sz="1100">
                <a:solidFill>
                  <a:schemeClr val="dk1"/>
                </a:solidFill>
                <a:latin typeface="Oswald"/>
                <a:ea typeface="Oswald"/>
                <a:cs typeface="Oswald"/>
                <a:sym typeface="Oswald"/>
              </a:rPr>
              <a:t>+</a:t>
            </a:r>
            <a:r>
              <a:rPr lang="en" sz="1100">
                <a:solidFill>
                  <a:schemeClr val="dk1"/>
                </a:solidFill>
                <a:latin typeface="Oswald Light"/>
                <a:ea typeface="Oswald Light"/>
                <a:cs typeface="Oswald Light"/>
                <a:sym typeface="Oswald Light"/>
              </a:rPr>
              <a:t> falsos negativos</a:t>
            </a:r>
            <a:endParaRPr sz="1100">
              <a:solidFill>
                <a:schemeClr val="dk1"/>
              </a:solidFill>
              <a:latin typeface="IBM Plex Mono"/>
              <a:ea typeface="IBM Plex Mono"/>
              <a:cs typeface="IBM Plex Mono"/>
              <a:sym typeface="IBM Plex Mono"/>
            </a:endParaRPr>
          </a:p>
        </p:txBody>
      </p:sp>
      <p:sp>
        <p:nvSpPr>
          <p:cNvPr id="328" name="Google Shape;328;p42"/>
          <p:cNvSpPr txBox="1"/>
          <p:nvPr/>
        </p:nvSpPr>
        <p:spPr>
          <a:xfrm>
            <a:off x="5778500" y="3062850"/>
            <a:ext cx="241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Oswald Light"/>
                <a:ea typeface="Oswald Light"/>
                <a:cs typeface="Oswald Light"/>
                <a:sym typeface="Oswald Light"/>
              </a:rPr>
              <a:t>positivos correctos</a:t>
            </a:r>
            <a:endParaRPr>
              <a:solidFill>
                <a:schemeClr val="dk1"/>
              </a:solidFill>
            </a:endParaRPr>
          </a:p>
        </p:txBody>
      </p:sp>
      <p:cxnSp>
        <p:nvCxnSpPr>
          <p:cNvPr id="329" name="Google Shape;329;p42"/>
          <p:cNvCxnSpPr/>
          <p:nvPr/>
        </p:nvCxnSpPr>
        <p:spPr>
          <a:xfrm>
            <a:off x="5856525" y="3354475"/>
            <a:ext cx="2242800" cy="0"/>
          </a:xfrm>
          <a:prstGeom prst="straightConnector1">
            <a:avLst/>
          </a:prstGeom>
          <a:noFill/>
          <a:ln cap="flat" cmpd="sng" w="9525">
            <a:solidFill>
              <a:schemeClr val="dk1"/>
            </a:solidFill>
            <a:prstDash val="solid"/>
            <a:round/>
            <a:headEnd len="med" w="med" type="none"/>
            <a:tailEnd len="med" w="med" type="none"/>
          </a:ln>
        </p:spPr>
      </p:cxnSp>
      <p:sp>
        <p:nvSpPr>
          <p:cNvPr id="330" name="Google Shape;330;p42"/>
          <p:cNvSpPr txBox="1"/>
          <p:nvPr/>
        </p:nvSpPr>
        <p:spPr>
          <a:xfrm>
            <a:off x="5640938" y="4162950"/>
            <a:ext cx="253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dk1"/>
                </a:solidFill>
                <a:latin typeface="Oswald Light"/>
                <a:ea typeface="Oswald Light"/>
                <a:cs typeface="Oswald Light"/>
                <a:sym typeface="Oswald Light"/>
              </a:rPr>
              <a:t>          precision</a:t>
            </a:r>
            <a:r>
              <a:rPr lang="en" sz="1100">
                <a:solidFill>
                  <a:schemeClr val="dk1"/>
                </a:solidFill>
                <a:latin typeface="Oswald Light"/>
                <a:ea typeface="Oswald Light"/>
                <a:cs typeface="Oswald Light"/>
                <a:sym typeface="Oswald Light"/>
              </a:rPr>
              <a:t> </a:t>
            </a:r>
            <a:r>
              <a:rPr b="1" lang="en" sz="1100">
                <a:solidFill>
                  <a:schemeClr val="dk1"/>
                </a:solidFill>
                <a:latin typeface="Oswald"/>
                <a:ea typeface="Oswald"/>
                <a:cs typeface="Oswald"/>
                <a:sym typeface="Oswald"/>
              </a:rPr>
              <a:t>+</a:t>
            </a:r>
            <a:r>
              <a:rPr lang="en" sz="1100">
                <a:solidFill>
                  <a:schemeClr val="dk1"/>
                </a:solidFill>
                <a:latin typeface="Oswald Light"/>
                <a:ea typeface="Oswald Light"/>
                <a:cs typeface="Oswald Light"/>
                <a:sym typeface="Oswald Light"/>
              </a:rPr>
              <a:t> </a:t>
            </a:r>
            <a:r>
              <a:rPr i="1" lang="en" sz="1100">
                <a:solidFill>
                  <a:schemeClr val="dk1"/>
                </a:solidFill>
                <a:latin typeface="Oswald Light"/>
                <a:ea typeface="Oswald Light"/>
                <a:cs typeface="Oswald Light"/>
                <a:sym typeface="Oswald Light"/>
              </a:rPr>
              <a:t>recall</a:t>
            </a:r>
            <a:endParaRPr sz="1100">
              <a:solidFill>
                <a:schemeClr val="dk1"/>
              </a:solidFill>
              <a:latin typeface="Oswald Light"/>
              <a:ea typeface="Oswald Light"/>
              <a:cs typeface="Oswald Light"/>
              <a:sym typeface="Oswald Light"/>
            </a:endParaRPr>
          </a:p>
        </p:txBody>
      </p:sp>
      <p:sp>
        <p:nvSpPr>
          <p:cNvPr id="331" name="Google Shape;331;p42"/>
          <p:cNvSpPr txBox="1"/>
          <p:nvPr/>
        </p:nvSpPr>
        <p:spPr>
          <a:xfrm>
            <a:off x="5682525" y="3926750"/>
            <a:ext cx="241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dk1"/>
                </a:solidFill>
                <a:latin typeface="Oswald Light"/>
                <a:ea typeface="Oswald Light"/>
                <a:cs typeface="Oswald Light"/>
                <a:sym typeface="Oswald Light"/>
              </a:rPr>
              <a:t>            precision</a:t>
            </a:r>
            <a:r>
              <a:rPr lang="en" sz="1100">
                <a:solidFill>
                  <a:schemeClr val="dk1"/>
                </a:solidFill>
                <a:latin typeface="Oswald Light"/>
                <a:ea typeface="Oswald Light"/>
                <a:cs typeface="Oswald Light"/>
                <a:sym typeface="Oswald Light"/>
              </a:rPr>
              <a:t> </a:t>
            </a:r>
            <a:r>
              <a:rPr b="1" lang="en" sz="1100">
                <a:solidFill>
                  <a:schemeClr val="dk1"/>
                </a:solidFill>
                <a:latin typeface="Oswald"/>
                <a:ea typeface="Oswald"/>
                <a:cs typeface="Oswald"/>
                <a:sym typeface="Oswald"/>
              </a:rPr>
              <a:t>×</a:t>
            </a:r>
            <a:r>
              <a:rPr lang="en" sz="1100">
                <a:solidFill>
                  <a:schemeClr val="dk1"/>
                </a:solidFill>
                <a:latin typeface="Oswald Light"/>
                <a:ea typeface="Oswald Light"/>
                <a:cs typeface="Oswald Light"/>
                <a:sym typeface="Oswald Light"/>
              </a:rPr>
              <a:t> </a:t>
            </a:r>
            <a:r>
              <a:rPr i="1" lang="en" sz="1100">
                <a:solidFill>
                  <a:schemeClr val="dk1"/>
                </a:solidFill>
                <a:latin typeface="Oswald Light"/>
                <a:ea typeface="Oswald Light"/>
                <a:cs typeface="Oswald Light"/>
                <a:sym typeface="Oswald Light"/>
              </a:rPr>
              <a:t>recall</a:t>
            </a:r>
            <a:endParaRPr i="1">
              <a:solidFill>
                <a:schemeClr val="dk1"/>
              </a:solidFill>
            </a:endParaRPr>
          </a:p>
        </p:txBody>
      </p:sp>
      <p:cxnSp>
        <p:nvCxnSpPr>
          <p:cNvPr id="332" name="Google Shape;332;p42"/>
          <p:cNvCxnSpPr/>
          <p:nvPr/>
        </p:nvCxnSpPr>
        <p:spPr>
          <a:xfrm flipH="1" rot="10800000">
            <a:off x="6562537" y="4215900"/>
            <a:ext cx="1073100" cy="6900"/>
          </a:xfrm>
          <a:prstGeom prst="straightConnector1">
            <a:avLst/>
          </a:prstGeom>
          <a:noFill/>
          <a:ln cap="flat" cmpd="sng" w="9525">
            <a:solidFill>
              <a:schemeClr val="dk1"/>
            </a:solidFill>
            <a:prstDash val="solid"/>
            <a:round/>
            <a:headEnd len="med" w="med" type="none"/>
            <a:tailEnd len="med" w="med" type="none"/>
          </a:ln>
        </p:spPr>
      </p:cxnSp>
      <p:sp>
        <p:nvSpPr>
          <p:cNvPr id="333" name="Google Shape;333;p42"/>
          <p:cNvSpPr txBox="1"/>
          <p:nvPr/>
        </p:nvSpPr>
        <p:spPr>
          <a:xfrm>
            <a:off x="6154183" y="4114418"/>
            <a:ext cx="463800" cy="2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swald Light"/>
                <a:ea typeface="Oswald Light"/>
                <a:cs typeface="Oswald Light"/>
                <a:sym typeface="Oswald Light"/>
              </a:rPr>
              <a:t>2 </a:t>
            </a:r>
            <a:r>
              <a:rPr b="1" lang="en" sz="1100">
                <a:solidFill>
                  <a:schemeClr val="dk1"/>
                </a:solidFill>
                <a:latin typeface="Oswald"/>
                <a:ea typeface="Oswald"/>
                <a:cs typeface="Oswald"/>
                <a:sym typeface="Oswald"/>
              </a:rPr>
              <a:t>×</a:t>
            </a:r>
            <a:r>
              <a:rPr lang="en" sz="1100">
                <a:latin typeface="Oswald Light"/>
                <a:ea typeface="Oswald Light"/>
                <a:cs typeface="Oswald Light"/>
                <a:sym typeface="Oswald Light"/>
              </a:rPr>
              <a:t> </a:t>
            </a:r>
            <a:endParaRPr sz="1100">
              <a:latin typeface="Oswald Light"/>
              <a:ea typeface="Oswald Light"/>
              <a:cs typeface="Oswald Light"/>
              <a:sym typeface="Oswald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aphicFrame>
        <p:nvGraphicFramePr>
          <p:cNvPr id="338" name="Google Shape;338;p43"/>
          <p:cNvGraphicFramePr/>
          <p:nvPr/>
        </p:nvGraphicFramePr>
        <p:xfrm>
          <a:off x="2236200" y="534375"/>
          <a:ext cx="3000000" cy="3000000"/>
        </p:xfrm>
        <a:graphic>
          <a:graphicData uri="http://schemas.openxmlformats.org/drawingml/2006/table">
            <a:tbl>
              <a:tblPr>
                <a:noFill/>
                <a:tableStyleId>{EBA0C6B7-4EEC-4720-BA55-D892108FA16C}</a:tableStyleId>
              </a:tblPr>
              <a:tblGrid>
                <a:gridCol w="1520000"/>
                <a:gridCol w="1520000"/>
                <a:gridCol w="1520000"/>
              </a:tblGrid>
              <a:tr h="1480550">
                <a:tc>
                  <a:txBody>
                    <a:bodyPr/>
                    <a:lstStyle/>
                    <a:p>
                      <a:pPr indent="0" lvl="0" marL="0" rtl="0" algn="ctr">
                        <a:spcBef>
                          <a:spcPts val="0"/>
                        </a:spcBef>
                        <a:spcAft>
                          <a:spcPts val="0"/>
                        </a:spcAft>
                        <a:buNone/>
                      </a:pPr>
                      <a:r>
                        <a:t/>
                      </a:r>
                      <a:endParaRPr b="1">
                        <a:solidFill>
                          <a:schemeClr val="lt1"/>
                        </a:solidFill>
                        <a:latin typeface="Overpass"/>
                        <a:ea typeface="Overpass"/>
                        <a:cs typeface="Overpass"/>
                        <a:sym typeface="Overpass"/>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a:p>
                  </a:txBody>
                  <a:tcPr marT="91425" marB="91425" marR="91425" marL="91425" anchor="ctr">
                    <a:lnL cap="flat" cmpd="sng" w="9525">
                      <a:solidFill>
                        <a:srgbClr val="999999"/>
                      </a:solidFill>
                      <a:prstDash val="solid"/>
                      <a:round/>
                      <a:headEnd len="sm" w="sm" type="none"/>
                      <a:tailEnd len="sm" w="sm" type="none"/>
                    </a:lnL>
                    <a:solidFill>
                      <a:srgbClr val="DD7E6B"/>
                    </a:solidFill>
                  </a:tcP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t/>
                      </a:r>
                      <a:endParaRPr b="1">
                        <a:solidFill>
                          <a:srgbClr val="93C47D"/>
                        </a:solidFill>
                        <a:latin typeface="Comfortaa"/>
                        <a:ea typeface="Comfortaa"/>
                        <a:cs typeface="Comfortaa"/>
                        <a:sym typeface="Comfortaa"/>
                      </a:endParaRPr>
                    </a:p>
                  </a:txBody>
                  <a:tcPr marT="91425" marB="91425" marR="91425" marL="91425" anchor="ctr">
                    <a:lnL cap="flat" cmpd="sng" w="9525">
                      <a:solidFill>
                        <a:srgbClr val="B7B7B7"/>
                      </a:solidFill>
                      <a:prstDash val="solid"/>
                      <a:round/>
                      <a:headEnd len="sm" w="sm" type="none"/>
                      <a:tailEnd len="sm" w="sm" type="none"/>
                    </a:lnL>
                    <a:lnT cap="flat" cmpd="sng" w="9525">
                      <a:solidFill>
                        <a:srgbClr val="999999"/>
                      </a:solidFill>
                      <a:prstDash val="solid"/>
                      <a:round/>
                      <a:headEnd len="sm" w="sm" type="none"/>
                      <a:tailEnd len="sm" w="sm" type="none"/>
                    </a:lnT>
                  </a:tcPr>
                </a:tc>
                <a:tc>
                  <a:txBody>
                    <a:bodyPr/>
                    <a:lstStyle/>
                    <a:p>
                      <a:pPr indent="0" lvl="0" marL="0" rtl="0" algn="ctr">
                        <a:spcBef>
                          <a:spcPts val="0"/>
                        </a:spcBef>
                        <a:spcAft>
                          <a:spcPts val="0"/>
                        </a:spcAft>
                        <a:buNone/>
                      </a:pPr>
                      <a:r>
                        <a:t/>
                      </a:r>
                      <a:endParaRPr b="1">
                        <a:solidFill>
                          <a:srgbClr val="E06666"/>
                        </a:solidFill>
                        <a:latin typeface="Comfortaa"/>
                        <a:ea typeface="Comfortaa"/>
                        <a:cs typeface="Comfortaa"/>
                        <a:sym typeface="Comfortaa"/>
                      </a:endParaRPr>
                    </a:p>
                  </a:txBody>
                  <a:tcPr marT="91425" marB="91425" marR="91425" marL="91425" anchor="ct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p>
                      <a:pPr indent="0" lvl="0" marL="0" rtl="0" algn="l">
                        <a:spcBef>
                          <a:spcPts val="0"/>
                        </a:spcBef>
                        <a:spcAft>
                          <a:spcPts val="0"/>
                        </a:spcAft>
                        <a:buNone/>
                      </a:pPr>
                      <a:r>
                        <a:t/>
                      </a:r>
                      <a:endParaRPr/>
                    </a:p>
                  </a:txBody>
                  <a:tcPr marT="91425" marB="91425" marR="91425" marL="91425" anchor="ctr">
                    <a:lnT cap="flat" cmpd="sng" w="9525">
                      <a:solidFill>
                        <a:srgbClr val="B7B7B7"/>
                      </a:solidFill>
                      <a:prstDash val="solid"/>
                      <a:round/>
                      <a:headEnd len="sm" w="sm" type="none"/>
                      <a:tailEnd len="sm" w="sm" type="none"/>
                    </a:lnT>
                    <a:solidFill>
                      <a:srgbClr val="DD7E6B"/>
                    </a:solidFill>
                  </a:tcPr>
                </a:tc>
                <a:tc>
                  <a:txBody>
                    <a:bodyPr/>
                    <a:lstStyle/>
                    <a:p>
                      <a:pPr indent="0" lvl="0" marL="0" rtl="0" algn="ctr">
                        <a:spcBef>
                          <a:spcPts val="0"/>
                        </a:spcBef>
                        <a:spcAft>
                          <a:spcPts val="0"/>
                        </a:spcAft>
                        <a:buNone/>
                      </a:pPr>
                      <a:r>
                        <a:t/>
                      </a:r>
                      <a:endParaRPr b="1">
                        <a:solidFill>
                          <a:srgbClr val="E06666"/>
                        </a:solidFill>
                        <a:latin typeface="Comfortaa"/>
                        <a:ea typeface="Comfortaa"/>
                        <a:cs typeface="Comfortaa"/>
                        <a:sym typeface="Comfortaa"/>
                      </a:endParaRPr>
                    </a:p>
                  </a:txBody>
                  <a:tcPr marT="91425" marB="91425" marR="91425" marL="91425" anchor="ctr"/>
                </a:tc>
                <a:tc>
                  <a:txBody>
                    <a:bodyPr/>
                    <a:lstStyle/>
                    <a:p>
                      <a:pPr indent="0" lvl="0" marL="0" rtl="0" algn="ctr">
                        <a:spcBef>
                          <a:spcPts val="0"/>
                        </a:spcBef>
                        <a:spcAft>
                          <a:spcPts val="0"/>
                        </a:spcAft>
                        <a:buNone/>
                      </a:pPr>
                      <a:r>
                        <a:t/>
                      </a:r>
                      <a:endParaRPr b="1">
                        <a:solidFill>
                          <a:srgbClr val="93C47D"/>
                        </a:solidFill>
                        <a:latin typeface="Comfortaa"/>
                        <a:ea typeface="Comfortaa"/>
                        <a:cs typeface="Comfortaa"/>
                        <a:sym typeface="Comfortaa"/>
                      </a:endParaRPr>
                    </a:p>
                  </a:txBody>
                  <a:tcPr marT="91425" marB="91425" marR="91425" marL="91425" anchor="ctr"/>
                </a:tc>
              </a:tr>
            </a:tbl>
          </a:graphicData>
        </a:graphic>
      </p:graphicFrame>
      <p:sp>
        <p:nvSpPr>
          <p:cNvPr id="339" name="Google Shape;339;p43"/>
          <p:cNvSpPr txBox="1"/>
          <p:nvPr/>
        </p:nvSpPr>
        <p:spPr>
          <a:xfrm>
            <a:off x="4200400" y="91275"/>
            <a:ext cx="2305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Predicción</a:t>
            </a:r>
            <a:endParaRPr b="1" sz="2100">
              <a:latin typeface="Overpass"/>
              <a:ea typeface="Overpass"/>
              <a:cs typeface="Overpass"/>
              <a:sym typeface="Overpass"/>
            </a:endParaRPr>
          </a:p>
        </p:txBody>
      </p:sp>
      <p:sp>
        <p:nvSpPr>
          <p:cNvPr id="340" name="Google Shape;340;p43"/>
          <p:cNvSpPr txBox="1"/>
          <p:nvPr/>
        </p:nvSpPr>
        <p:spPr>
          <a:xfrm>
            <a:off x="852000" y="3236200"/>
            <a:ext cx="1384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Realidad</a:t>
            </a:r>
            <a:endParaRPr b="1" sz="2100">
              <a:latin typeface="Overpass"/>
              <a:ea typeface="Overpass"/>
              <a:cs typeface="Overpass"/>
              <a:sym typeface="Overpass"/>
            </a:endParaRPr>
          </a:p>
        </p:txBody>
      </p:sp>
      <p:graphicFrame>
        <p:nvGraphicFramePr>
          <p:cNvPr id="341" name="Google Shape;341;p43"/>
          <p:cNvGraphicFramePr/>
          <p:nvPr/>
        </p:nvGraphicFramePr>
        <p:xfrm>
          <a:off x="7016700" y="534375"/>
          <a:ext cx="3000000" cy="3000000"/>
        </p:xfrm>
        <a:graphic>
          <a:graphicData uri="http://schemas.openxmlformats.org/drawingml/2006/table">
            <a:tbl>
              <a:tblPr>
                <a:noFill/>
                <a:tableStyleId>{EBA0C6B7-4EEC-4720-BA55-D892108FA16C}</a:tableStyleId>
              </a:tblPr>
              <a:tblGrid>
                <a:gridCol w="1342000"/>
                <a:gridCol w="552425"/>
              </a:tblGrid>
              <a:tr h="370150">
                <a:tc>
                  <a:txBody>
                    <a:bodyPr/>
                    <a:lstStyle/>
                    <a:p>
                      <a:pPr indent="0" lvl="0" marL="0" marR="0" rtl="0" algn="ctr">
                        <a:lnSpc>
                          <a:spcPct val="100000"/>
                        </a:lnSpc>
                        <a:spcBef>
                          <a:spcPts val="0"/>
                        </a:spcBef>
                        <a:spcAft>
                          <a:spcPts val="0"/>
                        </a:spcAft>
                        <a:buNone/>
                      </a:pPr>
                      <a:r>
                        <a:rPr b="1" lang="en" sz="900">
                          <a:solidFill>
                            <a:schemeClr val="lt1"/>
                          </a:solidFill>
                          <a:latin typeface="Overpass"/>
                          <a:ea typeface="Overpass"/>
                          <a:cs typeface="Overpass"/>
                          <a:sym typeface="Overpass"/>
                        </a:rPr>
                        <a:t>positivos correctos</a:t>
                      </a:r>
                      <a:endParaRPr b="1" sz="900">
                        <a:solidFill>
                          <a:srgbClr val="FFFFFF"/>
                        </a:solidFill>
                        <a:latin typeface="Overpass"/>
                        <a:ea typeface="Overpass"/>
                        <a:cs typeface="Overpass"/>
                        <a:sym typeface="Overpas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3</a:t>
                      </a:r>
                      <a:endParaRPr b="1" sz="900">
                        <a:latin typeface="Overpass"/>
                        <a:ea typeface="Overpass"/>
                        <a:cs typeface="Overpass"/>
                        <a:sym typeface="Overpass"/>
                      </a:endParaRPr>
                    </a:p>
                  </a:txBody>
                  <a:tcPr marT="91425" marB="91425" marR="91425" marL="91425" anchor="ctr"/>
                </a:tc>
              </a:tr>
              <a:tr h="370150">
                <a:tc>
                  <a:txBody>
                    <a:bodyPr/>
                    <a:lstStyle/>
                    <a:p>
                      <a:pPr indent="0" lvl="0" marL="0" marR="0" rtl="0" algn="ctr">
                        <a:lnSpc>
                          <a:spcPct val="100000"/>
                        </a:lnSpc>
                        <a:spcBef>
                          <a:spcPts val="0"/>
                        </a:spcBef>
                        <a:spcAft>
                          <a:spcPts val="0"/>
                        </a:spcAft>
                        <a:buNone/>
                      </a:pPr>
                      <a:r>
                        <a:rPr b="1" lang="en" sz="900">
                          <a:solidFill>
                            <a:schemeClr val="lt1"/>
                          </a:solidFill>
                          <a:latin typeface="Overpass"/>
                          <a:ea typeface="Overpass"/>
                          <a:cs typeface="Overpass"/>
                          <a:sym typeface="Overpass"/>
                        </a:rPr>
                        <a:t>negativos correctos</a:t>
                      </a:r>
                      <a:endParaRPr b="1" sz="900">
                        <a:solidFill>
                          <a:srgbClr val="FFFFFF"/>
                        </a:solidFill>
                        <a:latin typeface="Overpass"/>
                        <a:ea typeface="Overpass"/>
                        <a:cs typeface="Overpass"/>
                        <a:sym typeface="Overpas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2</a:t>
                      </a:r>
                      <a:endParaRPr b="1" sz="900">
                        <a:latin typeface="Overpass"/>
                        <a:ea typeface="Overpass"/>
                        <a:cs typeface="Overpass"/>
                        <a:sym typeface="Overpass"/>
                      </a:endParaRPr>
                    </a:p>
                  </a:txBody>
                  <a:tcPr marT="91425" marB="91425" marR="91425" marL="91425" anchor="ctr"/>
                </a:tc>
              </a:tr>
              <a:tr h="370150">
                <a:tc>
                  <a:txBody>
                    <a:bodyPr/>
                    <a:lstStyle/>
                    <a:p>
                      <a:pPr indent="0" lvl="0" marL="0" marR="0" rtl="0" algn="ctr">
                        <a:lnSpc>
                          <a:spcPct val="100000"/>
                        </a:lnSpc>
                        <a:spcBef>
                          <a:spcPts val="0"/>
                        </a:spcBef>
                        <a:spcAft>
                          <a:spcPts val="0"/>
                        </a:spcAft>
                        <a:buNone/>
                      </a:pPr>
                      <a:r>
                        <a:rPr b="1" lang="en" sz="900">
                          <a:solidFill>
                            <a:srgbClr val="FFFFFF"/>
                          </a:solidFill>
                          <a:latin typeface="Overpass"/>
                          <a:ea typeface="Overpass"/>
                          <a:cs typeface="Overpass"/>
                          <a:sym typeface="Overpass"/>
                        </a:rPr>
                        <a:t>falsos positivos</a:t>
                      </a:r>
                      <a:endParaRPr b="1" sz="900">
                        <a:solidFill>
                          <a:schemeClr val="lt1"/>
                        </a:solidFill>
                        <a:latin typeface="Overpass"/>
                        <a:ea typeface="Overpass"/>
                        <a:cs typeface="Overpass"/>
                        <a:sym typeface="Overpass"/>
                      </a:endParaRPr>
                    </a:p>
                  </a:txBody>
                  <a:tcPr marT="91425" marB="91425" marR="91425" marL="91425" anchor="ctr">
                    <a:solidFill>
                      <a:srgbClr val="DD7E6B"/>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1</a:t>
                      </a:r>
                      <a:endParaRPr b="1" sz="900">
                        <a:latin typeface="Overpass"/>
                        <a:ea typeface="Overpass"/>
                        <a:cs typeface="Overpass"/>
                        <a:sym typeface="Overpass"/>
                      </a:endParaRPr>
                    </a:p>
                  </a:txBody>
                  <a:tcPr marT="91425" marB="91425" marR="91425" marL="91425" anchor="ctr"/>
                </a:tc>
              </a:tr>
              <a:tr h="370150">
                <a:tc>
                  <a:txBody>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falsos negativos</a:t>
                      </a:r>
                      <a:endParaRPr b="1" sz="900">
                        <a:solidFill>
                          <a:schemeClr val="dk1"/>
                        </a:solidFill>
                        <a:latin typeface="Overpass"/>
                        <a:ea typeface="Overpass"/>
                        <a:cs typeface="Overpass"/>
                        <a:sym typeface="Overpass"/>
                      </a:endParaRPr>
                    </a:p>
                  </a:txBody>
                  <a:tcPr marT="91425" marB="91425" marR="91425" marL="91425" anchor="ctr">
                    <a:solidFill>
                      <a:srgbClr val="DD7E6B"/>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0</a:t>
                      </a:r>
                      <a:endParaRPr b="1" sz="900">
                        <a:latin typeface="Overpass"/>
                        <a:ea typeface="Overpass"/>
                        <a:cs typeface="Overpass"/>
                        <a:sym typeface="Overpass"/>
                      </a:endParaRPr>
                    </a:p>
                  </a:txBody>
                  <a:tcPr marT="91425" marB="91425" marR="91425" marL="91425" anchor="ctr"/>
                </a:tc>
              </a:tr>
            </a:tbl>
          </a:graphicData>
        </a:graphic>
      </p:graphicFrame>
      <p:pic>
        <p:nvPicPr>
          <p:cNvPr id="342" name="Google Shape;342;p43"/>
          <p:cNvPicPr preferRelativeResize="0"/>
          <p:nvPr/>
        </p:nvPicPr>
        <p:blipFill>
          <a:blip r:embed="rId3">
            <a:alphaModFix/>
          </a:blip>
          <a:stretch>
            <a:fillRect/>
          </a:stretch>
        </p:blipFill>
        <p:spPr>
          <a:xfrm>
            <a:off x="4530476" y="2803155"/>
            <a:ext cx="626863" cy="625562"/>
          </a:xfrm>
          <a:prstGeom prst="rect">
            <a:avLst/>
          </a:prstGeom>
          <a:noFill/>
          <a:ln>
            <a:noFill/>
          </a:ln>
        </p:spPr>
      </p:pic>
      <p:pic>
        <p:nvPicPr>
          <p:cNvPr id="343" name="Google Shape;343;p43"/>
          <p:cNvPicPr preferRelativeResize="0"/>
          <p:nvPr/>
        </p:nvPicPr>
        <p:blipFill>
          <a:blip r:embed="rId4">
            <a:alphaModFix/>
          </a:blip>
          <a:stretch>
            <a:fillRect/>
          </a:stretch>
        </p:blipFill>
        <p:spPr>
          <a:xfrm>
            <a:off x="3818500" y="2442425"/>
            <a:ext cx="626863" cy="625562"/>
          </a:xfrm>
          <a:prstGeom prst="rect">
            <a:avLst/>
          </a:prstGeom>
          <a:noFill/>
          <a:ln>
            <a:noFill/>
          </a:ln>
        </p:spPr>
      </p:pic>
      <p:pic>
        <p:nvPicPr>
          <p:cNvPr id="344" name="Google Shape;344;p43"/>
          <p:cNvPicPr preferRelativeResize="0"/>
          <p:nvPr/>
        </p:nvPicPr>
        <p:blipFill>
          <a:blip r:embed="rId5">
            <a:alphaModFix/>
          </a:blip>
          <a:stretch>
            <a:fillRect/>
          </a:stretch>
        </p:blipFill>
        <p:spPr>
          <a:xfrm>
            <a:off x="4599695" y="2094243"/>
            <a:ext cx="626863" cy="625561"/>
          </a:xfrm>
          <a:prstGeom prst="rect">
            <a:avLst/>
          </a:prstGeom>
          <a:noFill/>
          <a:ln>
            <a:noFill/>
          </a:ln>
        </p:spPr>
      </p:pic>
      <p:pic>
        <p:nvPicPr>
          <p:cNvPr id="345" name="Google Shape;345;p43"/>
          <p:cNvPicPr preferRelativeResize="0"/>
          <p:nvPr/>
        </p:nvPicPr>
        <p:blipFill>
          <a:blip r:embed="rId6">
            <a:alphaModFix/>
          </a:blip>
          <a:stretch>
            <a:fillRect/>
          </a:stretch>
        </p:blipFill>
        <p:spPr>
          <a:xfrm>
            <a:off x="5319685" y="4284109"/>
            <a:ext cx="626863" cy="625561"/>
          </a:xfrm>
          <a:prstGeom prst="rect">
            <a:avLst/>
          </a:prstGeom>
          <a:noFill/>
          <a:ln>
            <a:noFill/>
          </a:ln>
        </p:spPr>
      </p:pic>
      <p:pic>
        <p:nvPicPr>
          <p:cNvPr id="346" name="Google Shape;346;p43"/>
          <p:cNvPicPr preferRelativeResize="0"/>
          <p:nvPr/>
        </p:nvPicPr>
        <p:blipFill>
          <a:blip r:embed="rId7">
            <a:alphaModFix/>
          </a:blip>
          <a:stretch>
            <a:fillRect/>
          </a:stretch>
        </p:blipFill>
        <p:spPr>
          <a:xfrm>
            <a:off x="4202765" y="3961908"/>
            <a:ext cx="626863" cy="625559"/>
          </a:xfrm>
          <a:prstGeom prst="rect">
            <a:avLst/>
          </a:prstGeom>
          <a:noFill/>
          <a:ln>
            <a:noFill/>
          </a:ln>
        </p:spPr>
      </p:pic>
      <p:pic>
        <p:nvPicPr>
          <p:cNvPr id="347" name="Google Shape;347;p43"/>
          <p:cNvPicPr preferRelativeResize="0"/>
          <p:nvPr/>
        </p:nvPicPr>
        <p:blipFill>
          <a:blip r:embed="rId8">
            <a:alphaModFix/>
          </a:blip>
          <a:stretch>
            <a:fillRect/>
          </a:stretch>
        </p:blipFill>
        <p:spPr>
          <a:xfrm>
            <a:off x="5423511" y="3561279"/>
            <a:ext cx="626863" cy="625560"/>
          </a:xfrm>
          <a:prstGeom prst="rect">
            <a:avLst/>
          </a:prstGeom>
          <a:noFill/>
          <a:ln>
            <a:noFill/>
          </a:ln>
        </p:spPr>
      </p:pic>
      <p:sp>
        <p:nvSpPr>
          <p:cNvPr id="348" name="Google Shape;348;p43"/>
          <p:cNvSpPr txBox="1"/>
          <p:nvPr/>
        </p:nvSpPr>
        <p:spPr>
          <a:xfrm>
            <a:off x="733800" y="325375"/>
            <a:ext cx="2305200" cy="9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50">
                <a:latin typeface="Montserrat"/>
                <a:ea typeface="Montserrat"/>
                <a:cs typeface="Montserrat"/>
                <a:sym typeface="Montserrat"/>
              </a:rPr>
              <a:t>Clasificación imperfecta</a:t>
            </a:r>
            <a:endParaRPr b="1" sz="2150">
              <a:latin typeface="Montserrat"/>
              <a:ea typeface="Montserrat"/>
              <a:cs typeface="Montserrat"/>
              <a:sym typeface="Montserrat"/>
            </a:endParaRPr>
          </a:p>
          <a:p>
            <a:pPr indent="0" lvl="0" marL="0" rtl="0" algn="l">
              <a:spcBef>
                <a:spcPts val="0"/>
              </a:spcBef>
              <a:spcAft>
                <a:spcPts val="0"/>
              </a:spcAft>
              <a:buNone/>
            </a:pPr>
            <a:r>
              <a:t/>
            </a:r>
            <a:endParaRPr b="1" sz="800">
              <a:latin typeface="Montserrat"/>
              <a:ea typeface="Montserrat"/>
              <a:cs typeface="Montserrat"/>
              <a:sym typeface="Montserrat"/>
            </a:endParaRPr>
          </a:p>
          <a:p>
            <a:pPr indent="0" lvl="0" marL="0" rtl="0" algn="l">
              <a:spcBef>
                <a:spcPts val="0"/>
              </a:spcBef>
              <a:spcAft>
                <a:spcPts val="0"/>
              </a:spcAft>
              <a:buNone/>
            </a:pPr>
            <a:r>
              <a:rPr b="1" lang="en" sz="1500">
                <a:latin typeface="Montserrat"/>
                <a:ea typeface="Montserrat"/>
                <a:cs typeface="Montserrat"/>
                <a:sym typeface="Montserrat"/>
              </a:rPr>
              <a:t>¿cómo medimos su calidad?</a:t>
            </a:r>
            <a:endParaRPr b="1" sz="1500">
              <a:latin typeface="Montserrat"/>
              <a:ea typeface="Montserrat"/>
              <a:cs typeface="Montserrat"/>
              <a:sym typeface="Montserrat"/>
            </a:endParaRPr>
          </a:p>
        </p:txBody>
      </p:sp>
      <p:graphicFrame>
        <p:nvGraphicFramePr>
          <p:cNvPr id="349" name="Google Shape;349;p43"/>
          <p:cNvGraphicFramePr/>
          <p:nvPr/>
        </p:nvGraphicFramePr>
        <p:xfrm>
          <a:off x="7016700" y="2803138"/>
          <a:ext cx="3000000" cy="3000000"/>
        </p:xfrm>
        <a:graphic>
          <a:graphicData uri="http://schemas.openxmlformats.org/drawingml/2006/table">
            <a:tbl>
              <a:tblPr>
                <a:noFill/>
                <a:tableStyleId>{EBA0C6B7-4EEC-4720-BA55-D892108FA16C}</a:tableStyleId>
              </a:tblPr>
              <a:tblGrid>
                <a:gridCol w="751700"/>
                <a:gridCol w="469500"/>
                <a:gridCol w="673225"/>
              </a:tblGrid>
              <a:tr h="330325">
                <a:tc>
                  <a:txBody>
                    <a:bodyPr/>
                    <a:lstStyle/>
                    <a:p>
                      <a:pPr indent="0" lvl="0" marL="0" rtl="0" algn="l">
                        <a:spcBef>
                          <a:spcPts val="0"/>
                        </a:spcBef>
                        <a:spcAft>
                          <a:spcPts val="0"/>
                        </a:spcAft>
                        <a:buNone/>
                      </a:pPr>
                      <a:r>
                        <a:rPr lang="en" sz="900">
                          <a:solidFill>
                            <a:schemeClr val="dk1"/>
                          </a:solidFill>
                          <a:latin typeface="Montserrat SemiBold"/>
                          <a:ea typeface="Montserrat SemiBold"/>
                          <a:cs typeface="Montserrat SemiBold"/>
                          <a:sym typeface="Montserrat SemiBold"/>
                        </a:rPr>
                        <a:t>Accuracy</a:t>
                      </a:r>
                      <a:endParaRPr sz="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ctr">
                        <a:spcBef>
                          <a:spcPts val="0"/>
                        </a:spcBef>
                        <a:spcAft>
                          <a:spcPts val="0"/>
                        </a:spcAft>
                        <a:buNone/>
                      </a:pPr>
                      <a:r>
                        <a:rPr b="1" lang="en" sz="800"/>
                        <a:t>83%</a:t>
                      </a:r>
                      <a:endParaRPr b="1" sz="800"/>
                    </a:p>
                  </a:txBody>
                  <a:tcPr marT="91425" marB="91425" marR="91425" marL="91425" anchor="ctr"/>
                </a:tc>
                <a:tc>
                  <a:txBody>
                    <a:bodyPr/>
                    <a:lstStyle/>
                    <a:p>
                      <a:pPr indent="0" lvl="0" marL="0" rtl="0" algn="ctr">
                        <a:spcBef>
                          <a:spcPts val="0"/>
                        </a:spcBef>
                        <a:spcAft>
                          <a:spcPts val="0"/>
                        </a:spcAft>
                        <a:buNone/>
                      </a:pPr>
                      <a:r>
                        <a:t/>
                      </a:r>
                      <a:endParaRPr sz="900"/>
                    </a:p>
                  </a:txBody>
                  <a:tcPr marT="91425" marB="91425" marR="91425" marL="91425" anchor="ctr"/>
                </a:tc>
              </a:tr>
              <a:tr h="370150">
                <a:tc>
                  <a:txBody>
                    <a:bodyPr/>
                    <a:lstStyle/>
                    <a:p>
                      <a:pPr indent="0" lvl="0" marL="0" rtl="0" algn="l">
                        <a:spcBef>
                          <a:spcPts val="0"/>
                        </a:spcBef>
                        <a:spcAft>
                          <a:spcPts val="0"/>
                        </a:spcAft>
                        <a:buNone/>
                      </a:pPr>
                      <a:r>
                        <a:rPr lang="en" sz="900">
                          <a:latin typeface="Montserrat SemiBold"/>
                          <a:ea typeface="Montserrat SemiBold"/>
                          <a:cs typeface="Montserrat SemiBold"/>
                          <a:sym typeface="Montserrat SemiBold"/>
                        </a:rPr>
                        <a:t>Precision</a:t>
                      </a:r>
                      <a:endParaRPr sz="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ctr">
                        <a:spcBef>
                          <a:spcPts val="0"/>
                        </a:spcBef>
                        <a:spcAft>
                          <a:spcPts val="0"/>
                        </a:spcAft>
                        <a:buNone/>
                      </a:pPr>
                      <a:r>
                        <a:rPr b="1" lang="en" sz="800"/>
                        <a:t>75%</a:t>
                      </a:r>
                      <a:endParaRPr b="1" sz="800"/>
                    </a:p>
                  </a:txBody>
                  <a:tcPr marT="91425" marB="91425" marR="91425" marL="91425" anchor="ctr"/>
                </a:tc>
                <a:tc>
                  <a:txBody>
                    <a:bodyPr/>
                    <a:lstStyle/>
                    <a:p>
                      <a:pPr indent="0" lvl="0" marL="0" rtl="0" algn="ctr">
                        <a:spcBef>
                          <a:spcPts val="0"/>
                        </a:spcBef>
                        <a:spcAft>
                          <a:spcPts val="0"/>
                        </a:spcAft>
                        <a:buNone/>
                      </a:pPr>
                      <a:r>
                        <a:t/>
                      </a:r>
                      <a:endParaRPr sz="900"/>
                    </a:p>
                  </a:txBody>
                  <a:tcPr marT="91425" marB="91425" marR="91425" marL="91425" anchor="ctr"/>
                </a:tc>
              </a:tr>
              <a:tr h="370150">
                <a:tc>
                  <a:txBody>
                    <a:bodyPr/>
                    <a:lstStyle/>
                    <a:p>
                      <a:pPr indent="0" lvl="0" marL="0" rtl="0" algn="l">
                        <a:spcBef>
                          <a:spcPts val="0"/>
                        </a:spcBef>
                        <a:spcAft>
                          <a:spcPts val="0"/>
                        </a:spcAft>
                        <a:buNone/>
                      </a:pPr>
                      <a:r>
                        <a:rPr lang="en" sz="900">
                          <a:latin typeface="Montserrat SemiBold"/>
                          <a:ea typeface="Montserrat SemiBold"/>
                          <a:cs typeface="Montserrat SemiBold"/>
                          <a:sym typeface="Montserrat SemiBold"/>
                        </a:rPr>
                        <a:t>Recall</a:t>
                      </a:r>
                      <a:endParaRPr sz="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ctr">
                        <a:spcBef>
                          <a:spcPts val="0"/>
                        </a:spcBef>
                        <a:spcAft>
                          <a:spcPts val="0"/>
                        </a:spcAft>
                        <a:buNone/>
                      </a:pPr>
                      <a:r>
                        <a:rPr b="1" lang="en" sz="800"/>
                        <a:t>100%</a:t>
                      </a:r>
                      <a:endParaRPr b="1" sz="800"/>
                    </a:p>
                  </a:txBody>
                  <a:tcPr marT="91425" marB="91425" marR="91425" marL="91425" anchor="ctr"/>
                </a:tc>
                <a:tc>
                  <a:txBody>
                    <a:bodyPr/>
                    <a:lstStyle/>
                    <a:p>
                      <a:pPr indent="0" lvl="0" marL="0" rtl="0" algn="ctr">
                        <a:spcBef>
                          <a:spcPts val="0"/>
                        </a:spcBef>
                        <a:spcAft>
                          <a:spcPts val="0"/>
                        </a:spcAft>
                        <a:buNone/>
                      </a:pPr>
                      <a:r>
                        <a:t/>
                      </a:r>
                      <a:endParaRPr sz="900"/>
                    </a:p>
                  </a:txBody>
                  <a:tcPr marT="91425" marB="91425" marR="91425" marL="91425" anchor="ctr"/>
                </a:tc>
              </a:tr>
              <a:tr h="370150">
                <a:tc>
                  <a:txBody>
                    <a:bodyPr/>
                    <a:lstStyle/>
                    <a:p>
                      <a:pPr indent="0" lvl="0" marL="0" rtl="0" algn="l">
                        <a:spcBef>
                          <a:spcPts val="0"/>
                        </a:spcBef>
                        <a:spcAft>
                          <a:spcPts val="0"/>
                        </a:spcAft>
                        <a:buNone/>
                      </a:pPr>
                      <a:r>
                        <a:rPr lang="en" sz="900">
                          <a:latin typeface="Montserrat SemiBold"/>
                          <a:ea typeface="Montserrat SemiBold"/>
                          <a:cs typeface="Montserrat SemiBold"/>
                          <a:sym typeface="Montserrat SemiBold"/>
                        </a:rPr>
                        <a:t>F1 Score</a:t>
                      </a:r>
                      <a:endParaRPr sz="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ctr">
                        <a:spcBef>
                          <a:spcPts val="0"/>
                        </a:spcBef>
                        <a:spcAft>
                          <a:spcPts val="0"/>
                        </a:spcAft>
                        <a:buNone/>
                      </a:pPr>
                      <a:r>
                        <a:rPr b="1" lang="en" sz="800"/>
                        <a:t>86%</a:t>
                      </a:r>
                      <a:endParaRPr b="1" sz="800"/>
                    </a:p>
                  </a:txBody>
                  <a:tcPr marT="91425" marB="91425" marR="91425" marL="91425" anchor="ctr"/>
                </a:tc>
                <a:tc>
                  <a:txBody>
                    <a:bodyPr/>
                    <a:lstStyle/>
                    <a:p>
                      <a:pPr indent="0" lvl="0" marL="0" rtl="0" algn="ctr">
                        <a:spcBef>
                          <a:spcPts val="0"/>
                        </a:spcBef>
                        <a:spcAft>
                          <a:spcPts val="0"/>
                        </a:spcAft>
                        <a:buNone/>
                      </a:pPr>
                      <a:r>
                        <a:t/>
                      </a:r>
                      <a:endParaRPr sz="900"/>
                    </a:p>
                  </a:txBody>
                  <a:tcPr marT="91425" marB="91425" marR="91425" marL="91425" anchor="ctr"/>
                </a:tc>
              </a:tr>
            </a:tbl>
          </a:graphicData>
        </a:graphic>
      </p:graphicFrame>
      <p:sp>
        <p:nvSpPr>
          <p:cNvPr id="350" name="Google Shape;350;p43"/>
          <p:cNvSpPr txBox="1"/>
          <p:nvPr/>
        </p:nvSpPr>
        <p:spPr>
          <a:xfrm>
            <a:off x="8168625" y="2860143"/>
            <a:ext cx="8100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 + 2</a:t>
            </a:r>
            <a:endParaRPr sz="800"/>
          </a:p>
          <a:p>
            <a:pPr indent="0" lvl="0" marL="0" rtl="0" algn="ctr">
              <a:spcBef>
                <a:spcPts val="0"/>
              </a:spcBef>
              <a:spcAft>
                <a:spcPts val="0"/>
              </a:spcAft>
              <a:buNone/>
            </a:pPr>
            <a:r>
              <a:rPr lang="en" sz="800"/>
              <a:t>3 + 2 + 1 + 0</a:t>
            </a:r>
            <a:endParaRPr sz="800"/>
          </a:p>
        </p:txBody>
      </p:sp>
      <p:cxnSp>
        <p:nvCxnSpPr>
          <p:cNvPr id="351" name="Google Shape;351;p43"/>
          <p:cNvCxnSpPr/>
          <p:nvPr/>
        </p:nvCxnSpPr>
        <p:spPr>
          <a:xfrm flipH="1" rot="10800000">
            <a:off x="8272425" y="2972043"/>
            <a:ext cx="602400" cy="4800"/>
          </a:xfrm>
          <a:prstGeom prst="straightConnector1">
            <a:avLst/>
          </a:prstGeom>
          <a:noFill/>
          <a:ln cap="flat" cmpd="sng" w="9525">
            <a:solidFill>
              <a:schemeClr val="dk2"/>
            </a:solidFill>
            <a:prstDash val="solid"/>
            <a:round/>
            <a:headEnd len="med" w="med" type="none"/>
            <a:tailEnd len="med" w="med" type="none"/>
          </a:ln>
        </p:spPr>
      </p:cxnSp>
      <p:sp>
        <p:nvSpPr>
          <p:cNvPr id="352" name="Google Shape;352;p43"/>
          <p:cNvSpPr txBox="1"/>
          <p:nvPr/>
        </p:nvSpPr>
        <p:spPr>
          <a:xfrm>
            <a:off x="8161702" y="3192523"/>
            <a:ext cx="8100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a:t>
            </a:r>
            <a:endParaRPr sz="800"/>
          </a:p>
          <a:p>
            <a:pPr indent="0" lvl="0" marL="0" rtl="0" algn="ctr">
              <a:spcBef>
                <a:spcPts val="0"/>
              </a:spcBef>
              <a:spcAft>
                <a:spcPts val="0"/>
              </a:spcAft>
              <a:buNone/>
            </a:pPr>
            <a:r>
              <a:rPr lang="en" sz="800"/>
              <a:t>3 + 1</a:t>
            </a:r>
            <a:endParaRPr sz="800"/>
          </a:p>
        </p:txBody>
      </p:sp>
      <p:cxnSp>
        <p:nvCxnSpPr>
          <p:cNvPr id="353" name="Google Shape;353;p43"/>
          <p:cNvCxnSpPr/>
          <p:nvPr/>
        </p:nvCxnSpPr>
        <p:spPr>
          <a:xfrm flipH="1" rot="10800000">
            <a:off x="8265502" y="3304423"/>
            <a:ext cx="602400" cy="4800"/>
          </a:xfrm>
          <a:prstGeom prst="straightConnector1">
            <a:avLst/>
          </a:prstGeom>
          <a:noFill/>
          <a:ln cap="flat" cmpd="sng" w="9525">
            <a:solidFill>
              <a:schemeClr val="dk2"/>
            </a:solidFill>
            <a:prstDash val="solid"/>
            <a:round/>
            <a:headEnd len="med" w="med" type="none"/>
            <a:tailEnd len="med" w="med" type="none"/>
          </a:ln>
        </p:spPr>
      </p:cxnSp>
      <p:sp>
        <p:nvSpPr>
          <p:cNvPr id="354" name="Google Shape;354;p43"/>
          <p:cNvSpPr txBox="1"/>
          <p:nvPr/>
        </p:nvSpPr>
        <p:spPr>
          <a:xfrm>
            <a:off x="8307036" y="3942224"/>
            <a:ext cx="6714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0.75 </a:t>
            </a:r>
            <a:r>
              <a:rPr lang="en" sz="900">
                <a:solidFill>
                  <a:schemeClr val="dk1"/>
                </a:solidFill>
                <a:latin typeface="Oswald Light"/>
                <a:ea typeface="Oswald Light"/>
                <a:cs typeface="Oswald Light"/>
                <a:sym typeface="Oswald Light"/>
              </a:rPr>
              <a:t>×</a:t>
            </a:r>
            <a:r>
              <a:rPr lang="en" sz="700"/>
              <a:t> 1</a:t>
            </a:r>
            <a:endParaRPr sz="700"/>
          </a:p>
          <a:p>
            <a:pPr indent="0" lvl="0" marL="0" rtl="0" algn="ctr">
              <a:spcBef>
                <a:spcPts val="0"/>
              </a:spcBef>
              <a:spcAft>
                <a:spcPts val="0"/>
              </a:spcAft>
              <a:buNone/>
            </a:pPr>
            <a:r>
              <a:rPr lang="en" sz="700">
                <a:solidFill>
                  <a:schemeClr val="dk1"/>
                </a:solidFill>
              </a:rPr>
              <a:t>0.75 + 1</a:t>
            </a:r>
            <a:endParaRPr sz="700"/>
          </a:p>
        </p:txBody>
      </p:sp>
      <p:cxnSp>
        <p:nvCxnSpPr>
          <p:cNvPr id="355" name="Google Shape;355;p43"/>
          <p:cNvCxnSpPr/>
          <p:nvPr/>
        </p:nvCxnSpPr>
        <p:spPr>
          <a:xfrm flipH="1" rot="10800000">
            <a:off x="8408600" y="4055324"/>
            <a:ext cx="468600" cy="240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43"/>
          <p:cNvSpPr txBox="1"/>
          <p:nvPr/>
        </p:nvSpPr>
        <p:spPr>
          <a:xfrm>
            <a:off x="7981720" y="3935301"/>
            <a:ext cx="6714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 </a:t>
            </a:r>
            <a:r>
              <a:rPr lang="en" sz="900">
                <a:solidFill>
                  <a:schemeClr val="dk1"/>
                </a:solidFill>
                <a:latin typeface="Oswald Light"/>
                <a:ea typeface="Oswald Light"/>
                <a:cs typeface="Oswald Light"/>
                <a:sym typeface="Oswald Light"/>
              </a:rPr>
              <a:t>×</a:t>
            </a:r>
            <a:endParaRPr sz="700"/>
          </a:p>
        </p:txBody>
      </p:sp>
      <p:sp>
        <p:nvSpPr>
          <p:cNvPr id="357" name="Google Shape;357;p43"/>
          <p:cNvSpPr txBox="1"/>
          <p:nvPr/>
        </p:nvSpPr>
        <p:spPr>
          <a:xfrm>
            <a:off x="8161790" y="3570833"/>
            <a:ext cx="8100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a:t>
            </a:r>
            <a:endParaRPr sz="800"/>
          </a:p>
          <a:p>
            <a:pPr indent="0" lvl="0" marL="0" rtl="0" algn="ctr">
              <a:spcBef>
                <a:spcPts val="0"/>
              </a:spcBef>
              <a:spcAft>
                <a:spcPts val="0"/>
              </a:spcAft>
              <a:buNone/>
            </a:pPr>
            <a:r>
              <a:rPr lang="en" sz="800"/>
              <a:t>3 + 0</a:t>
            </a:r>
            <a:endParaRPr sz="800"/>
          </a:p>
        </p:txBody>
      </p:sp>
      <p:cxnSp>
        <p:nvCxnSpPr>
          <p:cNvPr id="358" name="Google Shape;358;p43"/>
          <p:cNvCxnSpPr/>
          <p:nvPr/>
        </p:nvCxnSpPr>
        <p:spPr>
          <a:xfrm flipH="1" rot="10800000">
            <a:off x="8265590" y="3682733"/>
            <a:ext cx="602400" cy="4800"/>
          </a:xfrm>
          <a:prstGeom prst="straightConnector1">
            <a:avLst/>
          </a:prstGeom>
          <a:noFill/>
          <a:ln cap="flat" cmpd="sng" w="9525">
            <a:solidFill>
              <a:schemeClr val="dk2"/>
            </a:solidFill>
            <a:prstDash val="solid"/>
            <a:round/>
            <a:headEnd len="med" w="med" type="none"/>
            <a:tailEnd len="med" w="med" type="none"/>
          </a:ln>
        </p:spPr>
      </p:cxnSp>
      <p:sp>
        <p:nvSpPr>
          <p:cNvPr id="359" name="Google Shape;359;p43"/>
          <p:cNvSpPr txBox="1"/>
          <p:nvPr/>
        </p:nvSpPr>
        <p:spPr>
          <a:xfrm>
            <a:off x="7016700" y="4313625"/>
            <a:ext cx="1894500" cy="4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IBM Plex Mono"/>
                <a:ea typeface="IBM Plex Mono"/>
                <a:cs typeface="IBM Plex Mono"/>
                <a:sym typeface="IBM Plex Mono"/>
              </a:rPr>
              <a:t>(los porcentajes están redondeados)</a:t>
            </a:r>
            <a:endParaRPr sz="600">
              <a:latin typeface="IBM Plex Mono"/>
              <a:ea typeface="IBM Plex Mono"/>
              <a:cs typeface="IBM Plex Mono"/>
              <a:sym typeface="IBM Plex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aphicFrame>
        <p:nvGraphicFramePr>
          <p:cNvPr id="364" name="Google Shape;364;p44"/>
          <p:cNvGraphicFramePr/>
          <p:nvPr/>
        </p:nvGraphicFramePr>
        <p:xfrm>
          <a:off x="2236200" y="534375"/>
          <a:ext cx="3000000" cy="3000000"/>
        </p:xfrm>
        <a:graphic>
          <a:graphicData uri="http://schemas.openxmlformats.org/drawingml/2006/table">
            <a:tbl>
              <a:tblPr>
                <a:noFill/>
                <a:tableStyleId>{EBA0C6B7-4EEC-4720-BA55-D892108FA16C}</a:tableStyleId>
              </a:tblPr>
              <a:tblGrid>
                <a:gridCol w="1520000"/>
                <a:gridCol w="1520000"/>
                <a:gridCol w="1520000"/>
              </a:tblGrid>
              <a:tr h="1480550">
                <a:tc>
                  <a:txBody>
                    <a:bodyPr/>
                    <a:lstStyle/>
                    <a:p>
                      <a:pPr indent="0" lvl="0" marL="0" rtl="0" algn="ctr">
                        <a:spcBef>
                          <a:spcPts val="0"/>
                        </a:spcBef>
                        <a:spcAft>
                          <a:spcPts val="0"/>
                        </a:spcAft>
                        <a:buNone/>
                      </a:pPr>
                      <a:r>
                        <a:t/>
                      </a:r>
                      <a:endParaRPr b="1">
                        <a:solidFill>
                          <a:schemeClr val="lt1"/>
                        </a:solidFill>
                        <a:latin typeface="Overpass"/>
                        <a:ea typeface="Overpass"/>
                        <a:cs typeface="Overpass"/>
                        <a:sym typeface="Overpass"/>
                      </a:endParaRPr>
                    </a:p>
                  </a:txBody>
                  <a:tcPr marT="91425" marB="91425" marR="91425" marL="91425" anchor="ctr">
                    <a:lnL cap="flat" cmpd="sng" w="9525">
                      <a:solidFill>
                        <a:schemeClr val="lt1"/>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a:p>
                  </a:txBody>
                  <a:tcPr marT="91425" marB="91425" marR="91425" marL="91425" anchor="ctr">
                    <a:lnL cap="flat" cmpd="sng" w="9525">
                      <a:solidFill>
                        <a:srgbClr val="999999"/>
                      </a:solidFill>
                      <a:prstDash val="solid"/>
                      <a:round/>
                      <a:headEnd len="sm" w="sm" type="none"/>
                      <a:tailEnd len="sm" w="sm" type="none"/>
                    </a:lnL>
                    <a:solidFill>
                      <a:srgbClr val="DD7E6B"/>
                    </a:solidFill>
                  </a:tcP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marR="0" rtl="0" algn="ctr">
                        <a:lnSpc>
                          <a:spcPct val="100000"/>
                        </a:lnSpc>
                        <a:spcBef>
                          <a:spcPts val="0"/>
                        </a:spcBef>
                        <a:spcAft>
                          <a:spcPts val="0"/>
                        </a:spcAft>
                        <a:buNone/>
                      </a:pPr>
                      <a:r>
                        <a:t/>
                      </a:r>
                      <a:endParaRPr b="1">
                        <a:solidFill>
                          <a:srgbClr val="93C47D"/>
                        </a:solidFill>
                        <a:latin typeface="Comfortaa"/>
                        <a:ea typeface="Comfortaa"/>
                        <a:cs typeface="Comfortaa"/>
                        <a:sym typeface="Comfortaa"/>
                      </a:endParaRPr>
                    </a:p>
                  </a:txBody>
                  <a:tcPr marT="91425" marB="91425" marR="91425" marL="91425" anchor="ctr">
                    <a:lnL cap="flat" cmpd="sng" w="9525">
                      <a:solidFill>
                        <a:srgbClr val="B7B7B7"/>
                      </a:solidFill>
                      <a:prstDash val="solid"/>
                      <a:round/>
                      <a:headEnd len="sm" w="sm" type="none"/>
                      <a:tailEnd len="sm" w="sm" type="none"/>
                    </a:lnL>
                    <a:lnT cap="flat" cmpd="sng" w="9525">
                      <a:solidFill>
                        <a:srgbClr val="999999"/>
                      </a:solidFill>
                      <a:prstDash val="solid"/>
                      <a:round/>
                      <a:headEnd len="sm" w="sm" type="none"/>
                      <a:tailEnd len="sm" w="sm" type="none"/>
                    </a:lnT>
                  </a:tcPr>
                </a:tc>
                <a:tc>
                  <a:txBody>
                    <a:bodyPr/>
                    <a:lstStyle/>
                    <a:p>
                      <a:pPr indent="0" lvl="0" marL="0" rtl="0" algn="ctr">
                        <a:spcBef>
                          <a:spcPts val="0"/>
                        </a:spcBef>
                        <a:spcAft>
                          <a:spcPts val="0"/>
                        </a:spcAft>
                        <a:buNone/>
                      </a:pPr>
                      <a:r>
                        <a:t/>
                      </a:r>
                      <a:endParaRPr b="1">
                        <a:solidFill>
                          <a:srgbClr val="E06666"/>
                        </a:solidFill>
                        <a:latin typeface="Comfortaa"/>
                        <a:ea typeface="Comfortaa"/>
                        <a:cs typeface="Comfortaa"/>
                        <a:sym typeface="Comfortaa"/>
                      </a:endParaRPr>
                    </a:p>
                  </a:txBody>
                  <a:tcPr marT="91425" marB="91425" marR="91425" marL="91425" anchor="ctr"/>
                </a:tc>
              </a:tr>
              <a:tr h="1480550">
                <a:tc>
                  <a:txBody>
                    <a:bodyPr/>
                    <a:lstStyle/>
                    <a:p>
                      <a:pPr indent="0" lvl="0" marL="0" rtl="0" algn="ctr">
                        <a:spcBef>
                          <a:spcPts val="0"/>
                        </a:spcBef>
                        <a:spcAft>
                          <a:spcPts val="0"/>
                        </a:spcAft>
                        <a:buNone/>
                      </a:pPr>
                      <a:r>
                        <a:rPr b="1" lang="en">
                          <a:solidFill>
                            <a:schemeClr val="lt1"/>
                          </a:solidFill>
                          <a:latin typeface="Overpass"/>
                          <a:ea typeface="Overpass"/>
                          <a:cs typeface="Overpass"/>
                          <a:sym typeface="Overpass"/>
                        </a:rPr>
                        <a:t>NO</a:t>
                      </a:r>
                      <a:br>
                        <a:rPr b="1" lang="en">
                          <a:solidFill>
                            <a:schemeClr val="lt1"/>
                          </a:solidFill>
                          <a:latin typeface="Overpass"/>
                          <a:ea typeface="Overpass"/>
                          <a:cs typeface="Overpass"/>
                          <a:sym typeface="Overpass"/>
                        </a:rPr>
                      </a:br>
                      <a:r>
                        <a:rPr b="1" lang="en">
                          <a:solidFill>
                            <a:schemeClr val="lt1"/>
                          </a:solidFill>
                          <a:latin typeface="Overpass"/>
                          <a:ea typeface="Overpass"/>
                          <a:cs typeface="Overpass"/>
                          <a:sym typeface="Overpass"/>
                        </a:rPr>
                        <a:t>BASURAL</a:t>
                      </a:r>
                      <a:endParaRPr b="1">
                        <a:solidFill>
                          <a:schemeClr val="lt1"/>
                        </a:solidFill>
                        <a:latin typeface="Overpass"/>
                        <a:ea typeface="Overpass"/>
                        <a:cs typeface="Overpass"/>
                        <a:sym typeface="Overpass"/>
                      </a:endParaRPr>
                    </a:p>
                    <a:p>
                      <a:pPr indent="0" lvl="0" marL="0" rtl="0" algn="l">
                        <a:spcBef>
                          <a:spcPts val="0"/>
                        </a:spcBef>
                        <a:spcAft>
                          <a:spcPts val="0"/>
                        </a:spcAft>
                        <a:buNone/>
                      </a:pPr>
                      <a:r>
                        <a:t/>
                      </a:r>
                      <a:endParaRPr/>
                    </a:p>
                  </a:txBody>
                  <a:tcPr marT="91425" marB="91425" marR="91425" marL="91425" anchor="ctr">
                    <a:lnT cap="flat" cmpd="sng" w="9525">
                      <a:solidFill>
                        <a:srgbClr val="B7B7B7"/>
                      </a:solidFill>
                      <a:prstDash val="solid"/>
                      <a:round/>
                      <a:headEnd len="sm" w="sm" type="none"/>
                      <a:tailEnd len="sm" w="sm" type="none"/>
                    </a:lnT>
                    <a:solidFill>
                      <a:srgbClr val="DD7E6B"/>
                    </a:solidFill>
                  </a:tcPr>
                </a:tc>
                <a:tc>
                  <a:txBody>
                    <a:bodyPr/>
                    <a:lstStyle/>
                    <a:p>
                      <a:pPr indent="0" lvl="0" marL="0" rtl="0" algn="ctr">
                        <a:spcBef>
                          <a:spcPts val="0"/>
                        </a:spcBef>
                        <a:spcAft>
                          <a:spcPts val="0"/>
                        </a:spcAft>
                        <a:buNone/>
                      </a:pPr>
                      <a:r>
                        <a:t/>
                      </a:r>
                      <a:endParaRPr b="1">
                        <a:solidFill>
                          <a:srgbClr val="E06666"/>
                        </a:solidFill>
                        <a:latin typeface="Comfortaa"/>
                        <a:ea typeface="Comfortaa"/>
                        <a:cs typeface="Comfortaa"/>
                        <a:sym typeface="Comfortaa"/>
                      </a:endParaRPr>
                    </a:p>
                  </a:txBody>
                  <a:tcPr marT="91425" marB="91425" marR="91425" marL="91425" anchor="ctr"/>
                </a:tc>
                <a:tc>
                  <a:txBody>
                    <a:bodyPr/>
                    <a:lstStyle/>
                    <a:p>
                      <a:pPr indent="0" lvl="0" marL="0" rtl="0" algn="ctr">
                        <a:spcBef>
                          <a:spcPts val="0"/>
                        </a:spcBef>
                        <a:spcAft>
                          <a:spcPts val="0"/>
                        </a:spcAft>
                        <a:buNone/>
                      </a:pPr>
                      <a:r>
                        <a:t/>
                      </a:r>
                      <a:endParaRPr b="1">
                        <a:solidFill>
                          <a:srgbClr val="93C47D"/>
                        </a:solidFill>
                        <a:latin typeface="Comfortaa"/>
                        <a:ea typeface="Comfortaa"/>
                        <a:cs typeface="Comfortaa"/>
                        <a:sym typeface="Comfortaa"/>
                      </a:endParaRPr>
                    </a:p>
                  </a:txBody>
                  <a:tcPr marT="91425" marB="91425" marR="91425" marL="91425" anchor="ctr"/>
                </a:tc>
              </a:tr>
            </a:tbl>
          </a:graphicData>
        </a:graphic>
      </p:graphicFrame>
      <p:sp>
        <p:nvSpPr>
          <p:cNvPr id="365" name="Google Shape;365;p44"/>
          <p:cNvSpPr txBox="1"/>
          <p:nvPr/>
        </p:nvSpPr>
        <p:spPr>
          <a:xfrm>
            <a:off x="4200400" y="91275"/>
            <a:ext cx="2305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Predicción</a:t>
            </a:r>
            <a:endParaRPr b="1" sz="2100">
              <a:latin typeface="Overpass"/>
              <a:ea typeface="Overpass"/>
              <a:cs typeface="Overpass"/>
              <a:sym typeface="Overpass"/>
            </a:endParaRPr>
          </a:p>
        </p:txBody>
      </p:sp>
      <p:sp>
        <p:nvSpPr>
          <p:cNvPr id="366" name="Google Shape;366;p44"/>
          <p:cNvSpPr txBox="1"/>
          <p:nvPr/>
        </p:nvSpPr>
        <p:spPr>
          <a:xfrm>
            <a:off x="852000" y="3236200"/>
            <a:ext cx="1384200" cy="51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Overpass"/>
                <a:ea typeface="Overpass"/>
                <a:cs typeface="Overpass"/>
                <a:sym typeface="Overpass"/>
              </a:rPr>
              <a:t>Realidad</a:t>
            </a:r>
            <a:endParaRPr b="1" sz="2100">
              <a:latin typeface="Overpass"/>
              <a:ea typeface="Overpass"/>
              <a:cs typeface="Overpass"/>
              <a:sym typeface="Overpass"/>
            </a:endParaRPr>
          </a:p>
        </p:txBody>
      </p:sp>
      <p:graphicFrame>
        <p:nvGraphicFramePr>
          <p:cNvPr id="367" name="Google Shape;367;p44"/>
          <p:cNvGraphicFramePr/>
          <p:nvPr/>
        </p:nvGraphicFramePr>
        <p:xfrm>
          <a:off x="7016700" y="534375"/>
          <a:ext cx="3000000" cy="3000000"/>
        </p:xfrm>
        <a:graphic>
          <a:graphicData uri="http://schemas.openxmlformats.org/drawingml/2006/table">
            <a:tbl>
              <a:tblPr>
                <a:noFill/>
                <a:tableStyleId>{EBA0C6B7-4EEC-4720-BA55-D892108FA16C}</a:tableStyleId>
              </a:tblPr>
              <a:tblGrid>
                <a:gridCol w="1342000"/>
                <a:gridCol w="552425"/>
              </a:tblGrid>
              <a:tr h="370150">
                <a:tc>
                  <a:txBody>
                    <a:bodyPr/>
                    <a:lstStyle/>
                    <a:p>
                      <a:pPr indent="0" lvl="0" marL="0" marR="0" rtl="0" algn="ctr">
                        <a:lnSpc>
                          <a:spcPct val="100000"/>
                        </a:lnSpc>
                        <a:spcBef>
                          <a:spcPts val="0"/>
                        </a:spcBef>
                        <a:spcAft>
                          <a:spcPts val="0"/>
                        </a:spcAft>
                        <a:buNone/>
                      </a:pPr>
                      <a:r>
                        <a:rPr b="1" lang="en" sz="900">
                          <a:solidFill>
                            <a:schemeClr val="lt1"/>
                          </a:solidFill>
                          <a:latin typeface="Overpass"/>
                          <a:ea typeface="Overpass"/>
                          <a:cs typeface="Overpass"/>
                          <a:sym typeface="Overpass"/>
                        </a:rPr>
                        <a:t>positivos correctos</a:t>
                      </a:r>
                      <a:endParaRPr b="1" sz="900">
                        <a:solidFill>
                          <a:srgbClr val="FFFFFF"/>
                        </a:solidFill>
                        <a:latin typeface="Overpass"/>
                        <a:ea typeface="Overpass"/>
                        <a:cs typeface="Overpass"/>
                        <a:sym typeface="Overpas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3</a:t>
                      </a:r>
                      <a:endParaRPr b="1" sz="900">
                        <a:latin typeface="Overpass"/>
                        <a:ea typeface="Overpass"/>
                        <a:cs typeface="Overpass"/>
                        <a:sym typeface="Overpass"/>
                      </a:endParaRPr>
                    </a:p>
                  </a:txBody>
                  <a:tcPr marT="91425" marB="91425" marR="91425" marL="91425" anchor="ctr"/>
                </a:tc>
              </a:tr>
              <a:tr h="370150">
                <a:tc>
                  <a:txBody>
                    <a:bodyPr/>
                    <a:lstStyle/>
                    <a:p>
                      <a:pPr indent="0" lvl="0" marL="0" marR="0" rtl="0" algn="ctr">
                        <a:lnSpc>
                          <a:spcPct val="100000"/>
                        </a:lnSpc>
                        <a:spcBef>
                          <a:spcPts val="0"/>
                        </a:spcBef>
                        <a:spcAft>
                          <a:spcPts val="0"/>
                        </a:spcAft>
                        <a:buNone/>
                      </a:pPr>
                      <a:r>
                        <a:rPr b="1" lang="en" sz="900">
                          <a:solidFill>
                            <a:schemeClr val="lt1"/>
                          </a:solidFill>
                          <a:latin typeface="Overpass"/>
                          <a:ea typeface="Overpass"/>
                          <a:cs typeface="Overpass"/>
                          <a:sym typeface="Overpass"/>
                        </a:rPr>
                        <a:t>negativos correctos</a:t>
                      </a:r>
                      <a:endParaRPr b="1" sz="900">
                        <a:solidFill>
                          <a:srgbClr val="FFFFFF"/>
                        </a:solidFill>
                        <a:latin typeface="Overpass"/>
                        <a:ea typeface="Overpass"/>
                        <a:cs typeface="Overpass"/>
                        <a:sym typeface="Overpass"/>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2</a:t>
                      </a:r>
                      <a:endParaRPr b="1" sz="900">
                        <a:latin typeface="Overpass"/>
                        <a:ea typeface="Overpass"/>
                        <a:cs typeface="Overpass"/>
                        <a:sym typeface="Overpass"/>
                      </a:endParaRPr>
                    </a:p>
                  </a:txBody>
                  <a:tcPr marT="91425" marB="91425" marR="91425" marL="91425" anchor="ctr"/>
                </a:tc>
              </a:tr>
              <a:tr h="370150">
                <a:tc>
                  <a:txBody>
                    <a:bodyPr/>
                    <a:lstStyle/>
                    <a:p>
                      <a:pPr indent="0" lvl="0" marL="0" marR="0" rtl="0" algn="ctr">
                        <a:lnSpc>
                          <a:spcPct val="100000"/>
                        </a:lnSpc>
                        <a:spcBef>
                          <a:spcPts val="0"/>
                        </a:spcBef>
                        <a:spcAft>
                          <a:spcPts val="0"/>
                        </a:spcAft>
                        <a:buNone/>
                      </a:pPr>
                      <a:r>
                        <a:rPr b="1" lang="en" sz="900">
                          <a:solidFill>
                            <a:srgbClr val="FFFFFF"/>
                          </a:solidFill>
                          <a:latin typeface="Overpass"/>
                          <a:ea typeface="Overpass"/>
                          <a:cs typeface="Overpass"/>
                          <a:sym typeface="Overpass"/>
                        </a:rPr>
                        <a:t>falsos positivos</a:t>
                      </a:r>
                      <a:endParaRPr b="1" sz="900">
                        <a:solidFill>
                          <a:schemeClr val="lt1"/>
                        </a:solidFill>
                        <a:latin typeface="Overpass"/>
                        <a:ea typeface="Overpass"/>
                        <a:cs typeface="Overpass"/>
                        <a:sym typeface="Overpass"/>
                      </a:endParaRPr>
                    </a:p>
                  </a:txBody>
                  <a:tcPr marT="91425" marB="91425" marR="91425" marL="91425" anchor="ctr">
                    <a:solidFill>
                      <a:srgbClr val="DD7E6B"/>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1</a:t>
                      </a:r>
                      <a:endParaRPr b="1" sz="900">
                        <a:latin typeface="Overpass"/>
                        <a:ea typeface="Overpass"/>
                        <a:cs typeface="Overpass"/>
                        <a:sym typeface="Overpass"/>
                      </a:endParaRPr>
                    </a:p>
                  </a:txBody>
                  <a:tcPr marT="91425" marB="91425" marR="91425" marL="91425" anchor="ctr"/>
                </a:tc>
              </a:tr>
              <a:tr h="370150">
                <a:tc>
                  <a:txBody>
                    <a:bodyPr/>
                    <a:lstStyle/>
                    <a:p>
                      <a:pPr indent="0" lvl="0" marL="0" rtl="0" algn="ctr">
                        <a:spcBef>
                          <a:spcPts val="0"/>
                        </a:spcBef>
                        <a:spcAft>
                          <a:spcPts val="0"/>
                        </a:spcAft>
                        <a:buNone/>
                      </a:pPr>
                      <a:r>
                        <a:rPr b="1" lang="en" sz="900">
                          <a:solidFill>
                            <a:srgbClr val="FFFFFF"/>
                          </a:solidFill>
                          <a:latin typeface="Overpass"/>
                          <a:ea typeface="Overpass"/>
                          <a:cs typeface="Overpass"/>
                          <a:sym typeface="Overpass"/>
                        </a:rPr>
                        <a:t>falsos negativos</a:t>
                      </a:r>
                      <a:endParaRPr b="1" sz="900">
                        <a:solidFill>
                          <a:schemeClr val="dk1"/>
                        </a:solidFill>
                        <a:latin typeface="Overpass"/>
                        <a:ea typeface="Overpass"/>
                        <a:cs typeface="Overpass"/>
                        <a:sym typeface="Overpass"/>
                      </a:endParaRPr>
                    </a:p>
                  </a:txBody>
                  <a:tcPr marT="91425" marB="91425" marR="91425" marL="91425" anchor="ctr">
                    <a:solidFill>
                      <a:srgbClr val="DD7E6B"/>
                    </a:solidFill>
                  </a:tcPr>
                </a:tc>
                <a:tc>
                  <a:txBody>
                    <a:bodyPr/>
                    <a:lstStyle/>
                    <a:p>
                      <a:pPr indent="0" lvl="0" marL="0" rtl="0" algn="ctr">
                        <a:spcBef>
                          <a:spcPts val="0"/>
                        </a:spcBef>
                        <a:spcAft>
                          <a:spcPts val="0"/>
                        </a:spcAft>
                        <a:buNone/>
                      </a:pPr>
                      <a:r>
                        <a:rPr b="1" lang="en" sz="900">
                          <a:latin typeface="Overpass"/>
                          <a:ea typeface="Overpass"/>
                          <a:cs typeface="Overpass"/>
                          <a:sym typeface="Overpass"/>
                        </a:rPr>
                        <a:t>0</a:t>
                      </a:r>
                      <a:endParaRPr b="1" sz="900">
                        <a:latin typeface="Overpass"/>
                        <a:ea typeface="Overpass"/>
                        <a:cs typeface="Overpass"/>
                        <a:sym typeface="Overpass"/>
                      </a:endParaRPr>
                    </a:p>
                  </a:txBody>
                  <a:tcPr marT="91425" marB="91425" marR="91425" marL="91425" anchor="ctr"/>
                </a:tc>
              </a:tr>
            </a:tbl>
          </a:graphicData>
        </a:graphic>
      </p:graphicFrame>
      <p:pic>
        <p:nvPicPr>
          <p:cNvPr id="368" name="Google Shape;368;p44"/>
          <p:cNvPicPr preferRelativeResize="0"/>
          <p:nvPr/>
        </p:nvPicPr>
        <p:blipFill>
          <a:blip r:embed="rId3">
            <a:alphaModFix/>
          </a:blip>
          <a:stretch>
            <a:fillRect/>
          </a:stretch>
        </p:blipFill>
        <p:spPr>
          <a:xfrm>
            <a:off x="4530476" y="2803155"/>
            <a:ext cx="626863" cy="625562"/>
          </a:xfrm>
          <a:prstGeom prst="rect">
            <a:avLst/>
          </a:prstGeom>
          <a:noFill/>
          <a:ln>
            <a:noFill/>
          </a:ln>
        </p:spPr>
      </p:pic>
      <p:pic>
        <p:nvPicPr>
          <p:cNvPr id="369" name="Google Shape;369;p44"/>
          <p:cNvPicPr preferRelativeResize="0"/>
          <p:nvPr/>
        </p:nvPicPr>
        <p:blipFill>
          <a:blip r:embed="rId4">
            <a:alphaModFix/>
          </a:blip>
          <a:stretch>
            <a:fillRect/>
          </a:stretch>
        </p:blipFill>
        <p:spPr>
          <a:xfrm>
            <a:off x="3818500" y="2442425"/>
            <a:ext cx="626863" cy="625562"/>
          </a:xfrm>
          <a:prstGeom prst="rect">
            <a:avLst/>
          </a:prstGeom>
          <a:noFill/>
          <a:ln>
            <a:noFill/>
          </a:ln>
        </p:spPr>
      </p:pic>
      <p:pic>
        <p:nvPicPr>
          <p:cNvPr id="370" name="Google Shape;370;p44"/>
          <p:cNvPicPr preferRelativeResize="0"/>
          <p:nvPr/>
        </p:nvPicPr>
        <p:blipFill>
          <a:blip r:embed="rId5">
            <a:alphaModFix/>
          </a:blip>
          <a:stretch>
            <a:fillRect/>
          </a:stretch>
        </p:blipFill>
        <p:spPr>
          <a:xfrm>
            <a:off x="4599695" y="2094243"/>
            <a:ext cx="626863" cy="625561"/>
          </a:xfrm>
          <a:prstGeom prst="rect">
            <a:avLst/>
          </a:prstGeom>
          <a:noFill/>
          <a:ln>
            <a:noFill/>
          </a:ln>
        </p:spPr>
      </p:pic>
      <p:pic>
        <p:nvPicPr>
          <p:cNvPr id="371" name="Google Shape;371;p44"/>
          <p:cNvPicPr preferRelativeResize="0"/>
          <p:nvPr/>
        </p:nvPicPr>
        <p:blipFill>
          <a:blip r:embed="rId6">
            <a:alphaModFix/>
          </a:blip>
          <a:stretch>
            <a:fillRect/>
          </a:stretch>
        </p:blipFill>
        <p:spPr>
          <a:xfrm>
            <a:off x="4599697" y="3570834"/>
            <a:ext cx="626863" cy="625561"/>
          </a:xfrm>
          <a:prstGeom prst="rect">
            <a:avLst/>
          </a:prstGeom>
          <a:noFill/>
          <a:ln>
            <a:noFill/>
          </a:ln>
        </p:spPr>
      </p:pic>
      <p:pic>
        <p:nvPicPr>
          <p:cNvPr id="372" name="Google Shape;372;p44"/>
          <p:cNvPicPr preferRelativeResize="0"/>
          <p:nvPr/>
        </p:nvPicPr>
        <p:blipFill>
          <a:blip r:embed="rId7">
            <a:alphaModFix/>
          </a:blip>
          <a:stretch>
            <a:fillRect/>
          </a:stretch>
        </p:blipFill>
        <p:spPr>
          <a:xfrm>
            <a:off x="3830315" y="3561283"/>
            <a:ext cx="626863" cy="625559"/>
          </a:xfrm>
          <a:prstGeom prst="rect">
            <a:avLst/>
          </a:prstGeom>
          <a:noFill/>
          <a:ln>
            <a:noFill/>
          </a:ln>
        </p:spPr>
      </p:pic>
      <p:pic>
        <p:nvPicPr>
          <p:cNvPr id="373" name="Google Shape;373;p44"/>
          <p:cNvPicPr preferRelativeResize="0"/>
          <p:nvPr/>
        </p:nvPicPr>
        <p:blipFill>
          <a:blip r:embed="rId8">
            <a:alphaModFix/>
          </a:blip>
          <a:stretch>
            <a:fillRect/>
          </a:stretch>
        </p:blipFill>
        <p:spPr>
          <a:xfrm>
            <a:off x="4258574" y="4284104"/>
            <a:ext cx="626863" cy="625560"/>
          </a:xfrm>
          <a:prstGeom prst="rect">
            <a:avLst/>
          </a:prstGeom>
          <a:noFill/>
          <a:ln>
            <a:noFill/>
          </a:ln>
        </p:spPr>
      </p:pic>
      <p:sp>
        <p:nvSpPr>
          <p:cNvPr id="374" name="Google Shape;374;p44"/>
          <p:cNvSpPr txBox="1"/>
          <p:nvPr/>
        </p:nvSpPr>
        <p:spPr>
          <a:xfrm>
            <a:off x="733800" y="325375"/>
            <a:ext cx="2305200" cy="9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50">
                <a:latin typeface="Montserrat"/>
                <a:ea typeface="Montserrat"/>
                <a:cs typeface="Montserrat"/>
                <a:sym typeface="Montserrat"/>
              </a:rPr>
              <a:t>Clasificación imperfecta</a:t>
            </a:r>
            <a:endParaRPr b="1" sz="2150">
              <a:latin typeface="Montserrat"/>
              <a:ea typeface="Montserrat"/>
              <a:cs typeface="Montserrat"/>
              <a:sym typeface="Montserrat"/>
            </a:endParaRPr>
          </a:p>
          <a:p>
            <a:pPr indent="0" lvl="0" marL="0" rtl="0" algn="l">
              <a:spcBef>
                <a:spcPts val="0"/>
              </a:spcBef>
              <a:spcAft>
                <a:spcPts val="0"/>
              </a:spcAft>
              <a:buNone/>
            </a:pPr>
            <a:r>
              <a:t/>
            </a:r>
            <a:endParaRPr b="1" sz="800">
              <a:latin typeface="Montserrat"/>
              <a:ea typeface="Montserrat"/>
              <a:cs typeface="Montserrat"/>
              <a:sym typeface="Montserrat"/>
            </a:endParaRPr>
          </a:p>
          <a:p>
            <a:pPr indent="0" lvl="0" marL="0" rtl="0" algn="l">
              <a:spcBef>
                <a:spcPts val="0"/>
              </a:spcBef>
              <a:spcAft>
                <a:spcPts val="0"/>
              </a:spcAft>
              <a:buNone/>
            </a:pPr>
            <a:r>
              <a:rPr b="1" lang="en" sz="1500">
                <a:latin typeface="Montserrat"/>
                <a:ea typeface="Montserrat"/>
                <a:cs typeface="Montserrat"/>
                <a:sym typeface="Montserrat"/>
              </a:rPr>
              <a:t>¿cómo medimos su calidad?</a:t>
            </a:r>
            <a:endParaRPr b="1" sz="1500">
              <a:latin typeface="Montserrat"/>
              <a:ea typeface="Montserrat"/>
              <a:cs typeface="Montserrat"/>
              <a:sym typeface="Montserrat"/>
            </a:endParaRPr>
          </a:p>
        </p:txBody>
      </p:sp>
      <p:graphicFrame>
        <p:nvGraphicFramePr>
          <p:cNvPr id="375" name="Google Shape;375;p44"/>
          <p:cNvGraphicFramePr/>
          <p:nvPr/>
        </p:nvGraphicFramePr>
        <p:xfrm>
          <a:off x="7016700" y="2803138"/>
          <a:ext cx="3000000" cy="3000000"/>
        </p:xfrm>
        <a:graphic>
          <a:graphicData uri="http://schemas.openxmlformats.org/drawingml/2006/table">
            <a:tbl>
              <a:tblPr>
                <a:noFill/>
                <a:tableStyleId>{EBA0C6B7-4EEC-4720-BA55-D892108FA16C}</a:tableStyleId>
              </a:tblPr>
              <a:tblGrid>
                <a:gridCol w="751700"/>
                <a:gridCol w="469500"/>
                <a:gridCol w="673225"/>
              </a:tblGrid>
              <a:tr h="330325">
                <a:tc>
                  <a:txBody>
                    <a:bodyPr/>
                    <a:lstStyle/>
                    <a:p>
                      <a:pPr indent="0" lvl="0" marL="0" rtl="0" algn="l">
                        <a:spcBef>
                          <a:spcPts val="0"/>
                        </a:spcBef>
                        <a:spcAft>
                          <a:spcPts val="0"/>
                        </a:spcAft>
                        <a:buNone/>
                      </a:pPr>
                      <a:r>
                        <a:rPr lang="en" sz="900">
                          <a:solidFill>
                            <a:schemeClr val="dk1"/>
                          </a:solidFill>
                          <a:latin typeface="Montserrat SemiBold"/>
                          <a:ea typeface="Montserrat SemiBold"/>
                          <a:cs typeface="Montserrat SemiBold"/>
                          <a:sym typeface="Montserrat SemiBold"/>
                        </a:rPr>
                        <a:t>Accuracy</a:t>
                      </a:r>
                      <a:endParaRPr sz="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ctr">
                        <a:spcBef>
                          <a:spcPts val="0"/>
                        </a:spcBef>
                        <a:spcAft>
                          <a:spcPts val="0"/>
                        </a:spcAft>
                        <a:buNone/>
                      </a:pPr>
                      <a:r>
                        <a:rPr b="1" lang="en" sz="800"/>
                        <a:t>50%</a:t>
                      </a:r>
                      <a:endParaRPr b="1" sz="800"/>
                    </a:p>
                  </a:txBody>
                  <a:tcPr marT="91425" marB="91425" marR="91425" marL="91425" anchor="ctr"/>
                </a:tc>
                <a:tc>
                  <a:txBody>
                    <a:bodyPr/>
                    <a:lstStyle/>
                    <a:p>
                      <a:pPr indent="0" lvl="0" marL="0" rtl="0" algn="ctr">
                        <a:spcBef>
                          <a:spcPts val="0"/>
                        </a:spcBef>
                        <a:spcAft>
                          <a:spcPts val="0"/>
                        </a:spcAft>
                        <a:buNone/>
                      </a:pPr>
                      <a:r>
                        <a:t/>
                      </a:r>
                      <a:endParaRPr sz="900"/>
                    </a:p>
                  </a:txBody>
                  <a:tcPr marT="91425" marB="91425" marR="91425" marL="91425" anchor="ctr"/>
                </a:tc>
              </a:tr>
              <a:tr h="370150">
                <a:tc>
                  <a:txBody>
                    <a:bodyPr/>
                    <a:lstStyle/>
                    <a:p>
                      <a:pPr indent="0" lvl="0" marL="0" rtl="0" algn="l">
                        <a:spcBef>
                          <a:spcPts val="0"/>
                        </a:spcBef>
                        <a:spcAft>
                          <a:spcPts val="0"/>
                        </a:spcAft>
                        <a:buNone/>
                      </a:pPr>
                      <a:r>
                        <a:rPr lang="en" sz="900">
                          <a:latin typeface="Montserrat SemiBold"/>
                          <a:ea typeface="Montserrat SemiBold"/>
                          <a:cs typeface="Montserrat SemiBold"/>
                          <a:sym typeface="Montserrat SemiBold"/>
                        </a:rPr>
                        <a:t>Precision</a:t>
                      </a:r>
                      <a:endParaRPr sz="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ctr">
                        <a:spcBef>
                          <a:spcPts val="0"/>
                        </a:spcBef>
                        <a:spcAft>
                          <a:spcPts val="0"/>
                        </a:spcAft>
                        <a:buNone/>
                      </a:pPr>
                      <a:r>
                        <a:rPr b="1" lang="en" sz="800"/>
                        <a:t>50%</a:t>
                      </a:r>
                      <a:endParaRPr b="1" sz="800"/>
                    </a:p>
                  </a:txBody>
                  <a:tcPr marT="91425" marB="91425" marR="91425" marL="91425" anchor="ctr"/>
                </a:tc>
                <a:tc>
                  <a:txBody>
                    <a:bodyPr/>
                    <a:lstStyle/>
                    <a:p>
                      <a:pPr indent="0" lvl="0" marL="0" rtl="0" algn="ctr">
                        <a:spcBef>
                          <a:spcPts val="0"/>
                        </a:spcBef>
                        <a:spcAft>
                          <a:spcPts val="0"/>
                        </a:spcAft>
                        <a:buNone/>
                      </a:pPr>
                      <a:r>
                        <a:t/>
                      </a:r>
                      <a:endParaRPr sz="900"/>
                    </a:p>
                  </a:txBody>
                  <a:tcPr marT="91425" marB="91425" marR="91425" marL="91425" anchor="ctr"/>
                </a:tc>
              </a:tr>
              <a:tr h="370150">
                <a:tc>
                  <a:txBody>
                    <a:bodyPr/>
                    <a:lstStyle/>
                    <a:p>
                      <a:pPr indent="0" lvl="0" marL="0" rtl="0" algn="l">
                        <a:spcBef>
                          <a:spcPts val="0"/>
                        </a:spcBef>
                        <a:spcAft>
                          <a:spcPts val="0"/>
                        </a:spcAft>
                        <a:buNone/>
                      </a:pPr>
                      <a:r>
                        <a:rPr lang="en" sz="900">
                          <a:latin typeface="Montserrat SemiBold"/>
                          <a:ea typeface="Montserrat SemiBold"/>
                          <a:cs typeface="Montserrat SemiBold"/>
                          <a:sym typeface="Montserrat SemiBold"/>
                        </a:rPr>
                        <a:t>Recall</a:t>
                      </a:r>
                      <a:endParaRPr sz="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ctr">
                        <a:spcBef>
                          <a:spcPts val="0"/>
                        </a:spcBef>
                        <a:spcAft>
                          <a:spcPts val="0"/>
                        </a:spcAft>
                        <a:buNone/>
                      </a:pPr>
                      <a:r>
                        <a:rPr b="1" lang="en" sz="800"/>
                        <a:t>100%</a:t>
                      </a:r>
                      <a:endParaRPr b="1" sz="800"/>
                    </a:p>
                  </a:txBody>
                  <a:tcPr marT="91425" marB="91425" marR="91425" marL="91425" anchor="ctr"/>
                </a:tc>
                <a:tc>
                  <a:txBody>
                    <a:bodyPr/>
                    <a:lstStyle/>
                    <a:p>
                      <a:pPr indent="0" lvl="0" marL="0" rtl="0" algn="ctr">
                        <a:spcBef>
                          <a:spcPts val="0"/>
                        </a:spcBef>
                        <a:spcAft>
                          <a:spcPts val="0"/>
                        </a:spcAft>
                        <a:buNone/>
                      </a:pPr>
                      <a:r>
                        <a:t/>
                      </a:r>
                      <a:endParaRPr sz="900"/>
                    </a:p>
                  </a:txBody>
                  <a:tcPr marT="91425" marB="91425" marR="91425" marL="91425" anchor="ctr"/>
                </a:tc>
              </a:tr>
              <a:tr h="370150">
                <a:tc>
                  <a:txBody>
                    <a:bodyPr/>
                    <a:lstStyle/>
                    <a:p>
                      <a:pPr indent="0" lvl="0" marL="0" rtl="0" algn="l">
                        <a:spcBef>
                          <a:spcPts val="0"/>
                        </a:spcBef>
                        <a:spcAft>
                          <a:spcPts val="0"/>
                        </a:spcAft>
                        <a:buNone/>
                      </a:pPr>
                      <a:r>
                        <a:rPr lang="en" sz="900">
                          <a:latin typeface="Montserrat SemiBold"/>
                          <a:ea typeface="Montserrat SemiBold"/>
                          <a:cs typeface="Montserrat SemiBold"/>
                          <a:sym typeface="Montserrat SemiBold"/>
                        </a:rPr>
                        <a:t>F1 Score</a:t>
                      </a:r>
                      <a:endParaRPr sz="900">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ctr">
                        <a:spcBef>
                          <a:spcPts val="0"/>
                        </a:spcBef>
                        <a:spcAft>
                          <a:spcPts val="0"/>
                        </a:spcAft>
                        <a:buNone/>
                      </a:pPr>
                      <a:r>
                        <a:rPr b="1" lang="en" sz="800"/>
                        <a:t>67%</a:t>
                      </a:r>
                      <a:endParaRPr b="1" sz="800"/>
                    </a:p>
                  </a:txBody>
                  <a:tcPr marT="91425" marB="91425" marR="91425" marL="91425" anchor="ctr"/>
                </a:tc>
                <a:tc>
                  <a:txBody>
                    <a:bodyPr/>
                    <a:lstStyle/>
                    <a:p>
                      <a:pPr indent="0" lvl="0" marL="0" rtl="0" algn="ctr">
                        <a:spcBef>
                          <a:spcPts val="0"/>
                        </a:spcBef>
                        <a:spcAft>
                          <a:spcPts val="0"/>
                        </a:spcAft>
                        <a:buNone/>
                      </a:pPr>
                      <a:r>
                        <a:t/>
                      </a:r>
                      <a:endParaRPr sz="900"/>
                    </a:p>
                  </a:txBody>
                  <a:tcPr marT="91425" marB="91425" marR="91425" marL="91425" anchor="ctr"/>
                </a:tc>
              </a:tr>
            </a:tbl>
          </a:graphicData>
        </a:graphic>
      </p:graphicFrame>
      <p:sp>
        <p:nvSpPr>
          <p:cNvPr id="376" name="Google Shape;376;p44"/>
          <p:cNvSpPr txBox="1"/>
          <p:nvPr/>
        </p:nvSpPr>
        <p:spPr>
          <a:xfrm>
            <a:off x="8168625" y="2860143"/>
            <a:ext cx="8100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 + 0</a:t>
            </a:r>
            <a:endParaRPr sz="800"/>
          </a:p>
          <a:p>
            <a:pPr indent="0" lvl="0" marL="0" rtl="0" algn="ctr">
              <a:spcBef>
                <a:spcPts val="0"/>
              </a:spcBef>
              <a:spcAft>
                <a:spcPts val="0"/>
              </a:spcAft>
              <a:buNone/>
            </a:pPr>
            <a:r>
              <a:rPr lang="en" sz="800"/>
              <a:t>3 + 0 + 0 + 3</a:t>
            </a:r>
            <a:endParaRPr sz="800"/>
          </a:p>
        </p:txBody>
      </p:sp>
      <p:cxnSp>
        <p:nvCxnSpPr>
          <p:cNvPr id="377" name="Google Shape;377;p44"/>
          <p:cNvCxnSpPr/>
          <p:nvPr/>
        </p:nvCxnSpPr>
        <p:spPr>
          <a:xfrm flipH="1" rot="10800000">
            <a:off x="8272425" y="2972043"/>
            <a:ext cx="602400" cy="48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44"/>
          <p:cNvSpPr txBox="1"/>
          <p:nvPr/>
        </p:nvSpPr>
        <p:spPr>
          <a:xfrm>
            <a:off x="8161702" y="3192523"/>
            <a:ext cx="8100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a:t>
            </a:r>
            <a:endParaRPr sz="800"/>
          </a:p>
          <a:p>
            <a:pPr indent="0" lvl="0" marL="0" rtl="0" algn="ctr">
              <a:spcBef>
                <a:spcPts val="0"/>
              </a:spcBef>
              <a:spcAft>
                <a:spcPts val="0"/>
              </a:spcAft>
              <a:buNone/>
            </a:pPr>
            <a:r>
              <a:rPr lang="en" sz="800"/>
              <a:t>3 + 3</a:t>
            </a:r>
            <a:endParaRPr sz="800"/>
          </a:p>
        </p:txBody>
      </p:sp>
      <p:cxnSp>
        <p:nvCxnSpPr>
          <p:cNvPr id="379" name="Google Shape;379;p44"/>
          <p:cNvCxnSpPr/>
          <p:nvPr/>
        </p:nvCxnSpPr>
        <p:spPr>
          <a:xfrm flipH="1" rot="10800000">
            <a:off x="8265502" y="3304423"/>
            <a:ext cx="602400" cy="48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44"/>
          <p:cNvSpPr txBox="1"/>
          <p:nvPr/>
        </p:nvSpPr>
        <p:spPr>
          <a:xfrm>
            <a:off x="8307036" y="3942224"/>
            <a:ext cx="6714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0.50 </a:t>
            </a:r>
            <a:r>
              <a:rPr lang="en" sz="900">
                <a:solidFill>
                  <a:schemeClr val="dk1"/>
                </a:solidFill>
                <a:latin typeface="Oswald Light"/>
                <a:ea typeface="Oswald Light"/>
                <a:cs typeface="Oswald Light"/>
                <a:sym typeface="Oswald Light"/>
              </a:rPr>
              <a:t>×</a:t>
            </a:r>
            <a:r>
              <a:rPr lang="en" sz="700"/>
              <a:t> 1</a:t>
            </a:r>
            <a:endParaRPr sz="700"/>
          </a:p>
          <a:p>
            <a:pPr indent="0" lvl="0" marL="0" rtl="0" algn="ctr">
              <a:spcBef>
                <a:spcPts val="0"/>
              </a:spcBef>
              <a:spcAft>
                <a:spcPts val="0"/>
              </a:spcAft>
              <a:buNone/>
            </a:pPr>
            <a:r>
              <a:rPr lang="en" sz="700">
                <a:solidFill>
                  <a:schemeClr val="dk1"/>
                </a:solidFill>
              </a:rPr>
              <a:t>0.50 + 1</a:t>
            </a:r>
            <a:endParaRPr sz="700"/>
          </a:p>
        </p:txBody>
      </p:sp>
      <p:cxnSp>
        <p:nvCxnSpPr>
          <p:cNvPr id="381" name="Google Shape;381;p44"/>
          <p:cNvCxnSpPr/>
          <p:nvPr/>
        </p:nvCxnSpPr>
        <p:spPr>
          <a:xfrm flipH="1" rot="10800000">
            <a:off x="8408600" y="4055324"/>
            <a:ext cx="468600" cy="2400"/>
          </a:xfrm>
          <a:prstGeom prst="straightConnector1">
            <a:avLst/>
          </a:prstGeom>
          <a:noFill/>
          <a:ln cap="flat" cmpd="sng" w="9525">
            <a:solidFill>
              <a:schemeClr val="dk2"/>
            </a:solidFill>
            <a:prstDash val="solid"/>
            <a:round/>
            <a:headEnd len="med" w="med" type="none"/>
            <a:tailEnd len="med" w="med" type="none"/>
          </a:ln>
        </p:spPr>
      </p:cxnSp>
      <p:sp>
        <p:nvSpPr>
          <p:cNvPr id="382" name="Google Shape;382;p44"/>
          <p:cNvSpPr txBox="1"/>
          <p:nvPr/>
        </p:nvSpPr>
        <p:spPr>
          <a:xfrm>
            <a:off x="7981720" y="3935301"/>
            <a:ext cx="6714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2 </a:t>
            </a:r>
            <a:r>
              <a:rPr lang="en" sz="900">
                <a:solidFill>
                  <a:schemeClr val="dk1"/>
                </a:solidFill>
                <a:latin typeface="Oswald Light"/>
                <a:ea typeface="Oswald Light"/>
                <a:cs typeface="Oswald Light"/>
                <a:sym typeface="Oswald Light"/>
              </a:rPr>
              <a:t>×</a:t>
            </a:r>
            <a:endParaRPr sz="700"/>
          </a:p>
        </p:txBody>
      </p:sp>
      <p:sp>
        <p:nvSpPr>
          <p:cNvPr id="383" name="Google Shape;383;p44"/>
          <p:cNvSpPr txBox="1"/>
          <p:nvPr/>
        </p:nvSpPr>
        <p:spPr>
          <a:xfrm>
            <a:off x="8161790" y="3570833"/>
            <a:ext cx="810000" cy="22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3</a:t>
            </a:r>
            <a:endParaRPr sz="800"/>
          </a:p>
          <a:p>
            <a:pPr indent="0" lvl="0" marL="0" rtl="0" algn="ctr">
              <a:spcBef>
                <a:spcPts val="0"/>
              </a:spcBef>
              <a:spcAft>
                <a:spcPts val="0"/>
              </a:spcAft>
              <a:buNone/>
            </a:pPr>
            <a:r>
              <a:rPr lang="en" sz="800"/>
              <a:t>3 + 0</a:t>
            </a:r>
            <a:endParaRPr sz="800"/>
          </a:p>
        </p:txBody>
      </p:sp>
      <p:cxnSp>
        <p:nvCxnSpPr>
          <p:cNvPr id="384" name="Google Shape;384;p44"/>
          <p:cNvCxnSpPr/>
          <p:nvPr/>
        </p:nvCxnSpPr>
        <p:spPr>
          <a:xfrm flipH="1" rot="10800000">
            <a:off x="8265590" y="3682733"/>
            <a:ext cx="602400" cy="4800"/>
          </a:xfrm>
          <a:prstGeom prst="straightConnector1">
            <a:avLst/>
          </a:prstGeom>
          <a:noFill/>
          <a:ln cap="flat" cmpd="sng" w="9525">
            <a:solidFill>
              <a:schemeClr val="dk2"/>
            </a:solidFill>
            <a:prstDash val="solid"/>
            <a:round/>
            <a:headEnd len="med" w="med" type="none"/>
            <a:tailEnd len="med" w="med" type="none"/>
          </a:ln>
        </p:spPr>
      </p:cxnSp>
      <p:sp>
        <p:nvSpPr>
          <p:cNvPr id="385" name="Google Shape;385;p44"/>
          <p:cNvSpPr txBox="1"/>
          <p:nvPr/>
        </p:nvSpPr>
        <p:spPr>
          <a:xfrm>
            <a:off x="6929525" y="4209735"/>
            <a:ext cx="22293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IBM Plex Mono"/>
                <a:ea typeface="IBM Plex Mono"/>
                <a:cs typeface="IBM Plex Mono"/>
                <a:sym typeface="IBM Plex Mono"/>
              </a:rPr>
              <a:t>Siempre mirar con cuidado.</a:t>
            </a:r>
            <a:r>
              <a:rPr lang="en" sz="900">
                <a:latin typeface="IBM Plex Mono"/>
                <a:ea typeface="IBM Plex Mono"/>
                <a:cs typeface="IBM Plex Mono"/>
                <a:sym typeface="IBM Plex Mono"/>
              </a:rPr>
              <a:t> Hasta un algoritmo inútil que siempre predice positivos obtiene </a:t>
            </a:r>
            <a:r>
              <a:rPr b="1" lang="en" sz="900">
                <a:latin typeface="IBM Plex Mono"/>
                <a:ea typeface="IBM Plex Mono"/>
                <a:cs typeface="IBM Plex Mono"/>
                <a:sym typeface="IBM Plex Mono"/>
              </a:rPr>
              <a:t>algunas</a:t>
            </a:r>
            <a:r>
              <a:rPr lang="en" sz="900">
                <a:latin typeface="IBM Plex Mono"/>
                <a:ea typeface="IBM Plex Mono"/>
                <a:cs typeface="IBM Plex Mono"/>
                <a:sym typeface="IBM Plex Mono"/>
              </a:rPr>
              <a:t> métricas que podrían parecer decentes</a:t>
            </a:r>
            <a:endParaRPr sz="900">
              <a:latin typeface="IBM Plex Mono"/>
              <a:ea typeface="IBM Plex Mono"/>
              <a:cs typeface="IBM Plex Mono"/>
              <a:sym typeface="IBM Plex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5"/>
          <p:cNvPicPr preferRelativeResize="0"/>
          <p:nvPr/>
        </p:nvPicPr>
        <p:blipFill>
          <a:blip r:embed="rId3">
            <a:alphaModFix/>
          </a:blip>
          <a:stretch>
            <a:fillRect/>
          </a:stretch>
        </p:blipFill>
        <p:spPr>
          <a:xfrm>
            <a:off x="155450" y="152400"/>
            <a:ext cx="7365505" cy="4838700"/>
          </a:xfrm>
          <a:prstGeom prst="rect">
            <a:avLst/>
          </a:prstGeom>
          <a:noFill/>
          <a:ln>
            <a:noFill/>
          </a:ln>
        </p:spPr>
      </p:pic>
      <p:pic>
        <p:nvPicPr>
          <p:cNvPr id="391" name="Google Shape;391;p45"/>
          <p:cNvPicPr preferRelativeResize="0"/>
          <p:nvPr/>
        </p:nvPicPr>
        <p:blipFill>
          <a:blip r:embed="rId4">
            <a:alphaModFix/>
          </a:blip>
          <a:stretch>
            <a:fillRect/>
          </a:stretch>
        </p:blipFill>
        <p:spPr>
          <a:xfrm>
            <a:off x="7605381" y="746950"/>
            <a:ext cx="583525" cy="505250"/>
          </a:xfrm>
          <a:prstGeom prst="rect">
            <a:avLst/>
          </a:prstGeom>
          <a:noFill/>
          <a:ln>
            <a:noFill/>
          </a:ln>
        </p:spPr>
      </p:pic>
      <p:pic>
        <p:nvPicPr>
          <p:cNvPr id="392" name="Google Shape;392;p45"/>
          <p:cNvPicPr preferRelativeResize="0"/>
          <p:nvPr/>
        </p:nvPicPr>
        <p:blipFill>
          <a:blip r:embed="rId5">
            <a:alphaModFix/>
          </a:blip>
          <a:stretch>
            <a:fillRect/>
          </a:stretch>
        </p:blipFill>
        <p:spPr>
          <a:xfrm>
            <a:off x="7604113" y="227775"/>
            <a:ext cx="613750" cy="534312"/>
          </a:xfrm>
          <a:prstGeom prst="rect">
            <a:avLst/>
          </a:prstGeom>
          <a:noFill/>
          <a:ln>
            <a:noFill/>
          </a:ln>
        </p:spPr>
      </p:pic>
      <p:sp>
        <p:nvSpPr>
          <p:cNvPr id="393" name="Google Shape;393;p45"/>
          <p:cNvSpPr txBox="1"/>
          <p:nvPr/>
        </p:nvSpPr>
        <p:spPr>
          <a:xfrm>
            <a:off x="8112700" y="296900"/>
            <a:ext cx="91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verpass Medium"/>
                <a:ea typeface="Overpass Medium"/>
                <a:cs typeface="Overpass Medium"/>
                <a:sym typeface="Overpass Medium"/>
              </a:rPr>
              <a:t>ETIQUETADO</a:t>
            </a:r>
            <a:endParaRPr sz="900">
              <a:latin typeface="Overpass Medium"/>
              <a:ea typeface="Overpass Medium"/>
              <a:cs typeface="Overpass Medium"/>
              <a:sym typeface="Overpass Medium"/>
            </a:endParaRPr>
          </a:p>
          <a:p>
            <a:pPr indent="0" lvl="0" marL="0" rtl="0" algn="l">
              <a:spcBef>
                <a:spcPts val="0"/>
              </a:spcBef>
              <a:spcAft>
                <a:spcPts val="0"/>
              </a:spcAft>
              <a:buNone/>
            </a:pPr>
            <a:r>
              <a:rPr lang="en" sz="900">
                <a:latin typeface="Overpass Medium"/>
                <a:ea typeface="Overpass Medium"/>
                <a:cs typeface="Overpass Medium"/>
                <a:sym typeface="Overpass Medium"/>
              </a:rPr>
              <a:t>HUMANO</a:t>
            </a:r>
            <a:endParaRPr sz="900">
              <a:latin typeface="Overpass Medium"/>
              <a:ea typeface="Overpass Medium"/>
              <a:cs typeface="Overpass Medium"/>
              <a:sym typeface="Overpass Medium"/>
            </a:endParaRPr>
          </a:p>
        </p:txBody>
      </p:sp>
      <p:sp>
        <p:nvSpPr>
          <p:cNvPr id="394" name="Google Shape;394;p45"/>
          <p:cNvSpPr txBox="1"/>
          <p:nvPr/>
        </p:nvSpPr>
        <p:spPr>
          <a:xfrm>
            <a:off x="8112700" y="768725"/>
            <a:ext cx="91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verpass Medium"/>
                <a:ea typeface="Overpass Medium"/>
                <a:cs typeface="Overpass Medium"/>
                <a:sym typeface="Overpass Medium"/>
              </a:rPr>
              <a:t>PREDICCIÓN ALGORITMO</a:t>
            </a:r>
            <a:endParaRPr sz="900">
              <a:latin typeface="Overpass Medium"/>
              <a:ea typeface="Overpass Medium"/>
              <a:cs typeface="Overpass Medium"/>
              <a:sym typeface="Overpass Medium"/>
            </a:endParaRPr>
          </a:p>
        </p:txBody>
      </p:sp>
      <p:sp>
        <p:nvSpPr>
          <p:cNvPr id="395" name="Google Shape;395;p45"/>
          <p:cNvSpPr txBox="1"/>
          <p:nvPr/>
        </p:nvSpPr>
        <p:spPr>
          <a:xfrm>
            <a:off x="650725" y="429200"/>
            <a:ext cx="11145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txBox="1"/>
          <p:nvPr/>
        </p:nvSpPr>
        <p:spPr>
          <a:xfrm>
            <a:off x="2755200" y="2900575"/>
            <a:ext cx="914400" cy="387600"/>
          </a:xfrm>
          <a:prstGeom prst="rect">
            <a:avLst/>
          </a:prstGeom>
          <a:solidFill>
            <a:schemeClr val="lt1"/>
          </a:solidFill>
          <a:ln>
            <a:noFill/>
          </a:ln>
          <a:effectLst>
            <a:outerShdw blurRad="57150" rotWithShape="0" algn="bl" dir="1860000" dist="161925">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latin typeface="Overpass SemiBold"/>
                <a:ea typeface="Overpass SemiBold"/>
                <a:cs typeface="Overpass SemiBold"/>
                <a:sym typeface="Overpass SemiBold"/>
              </a:rPr>
              <a:t>positivo correcto</a:t>
            </a:r>
            <a:endParaRPr sz="1000">
              <a:latin typeface="Overpass SemiBold"/>
              <a:ea typeface="Overpass SemiBold"/>
              <a:cs typeface="Overpass SemiBold"/>
              <a:sym typeface="Overpass SemiBold"/>
            </a:endParaRPr>
          </a:p>
        </p:txBody>
      </p:sp>
      <p:sp>
        <p:nvSpPr>
          <p:cNvPr id="397" name="Google Shape;397;p45"/>
          <p:cNvSpPr txBox="1"/>
          <p:nvPr/>
        </p:nvSpPr>
        <p:spPr>
          <a:xfrm>
            <a:off x="650725" y="685400"/>
            <a:ext cx="914400" cy="387600"/>
          </a:xfrm>
          <a:prstGeom prst="rect">
            <a:avLst/>
          </a:prstGeom>
          <a:solidFill>
            <a:schemeClr val="lt1"/>
          </a:solidFill>
          <a:ln>
            <a:noFill/>
          </a:ln>
          <a:effectLst>
            <a:outerShdw blurRad="57150" rotWithShape="0" algn="bl" dir="1860000" dist="1619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SemiBold"/>
                <a:ea typeface="Overpass SemiBold"/>
                <a:cs typeface="Overpass SemiBold"/>
                <a:sym typeface="Overpass SemiBold"/>
              </a:rPr>
              <a:t>negativo correcto</a:t>
            </a:r>
            <a:endParaRPr sz="1000">
              <a:latin typeface="Overpass SemiBold"/>
              <a:ea typeface="Overpass SemiBold"/>
              <a:cs typeface="Overpass SemiBold"/>
              <a:sym typeface="Overpass SemiBold"/>
            </a:endParaRPr>
          </a:p>
        </p:txBody>
      </p:sp>
      <p:sp>
        <p:nvSpPr>
          <p:cNvPr id="398" name="Google Shape;398;p45"/>
          <p:cNvSpPr txBox="1"/>
          <p:nvPr/>
        </p:nvSpPr>
        <p:spPr>
          <a:xfrm>
            <a:off x="650725" y="3683000"/>
            <a:ext cx="914400" cy="387600"/>
          </a:xfrm>
          <a:prstGeom prst="rect">
            <a:avLst/>
          </a:prstGeom>
          <a:solidFill>
            <a:schemeClr val="lt1"/>
          </a:solidFill>
          <a:ln>
            <a:noFill/>
          </a:ln>
          <a:effectLst>
            <a:outerShdw blurRad="57150" rotWithShape="0" algn="bl" dir="1860000" dist="161925">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latin typeface="Overpass SemiBold"/>
                <a:ea typeface="Overpass SemiBold"/>
                <a:cs typeface="Overpass SemiBold"/>
                <a:sym typeface="Overpass SemiBold"/>
              </a:rPr>
              <a:t>falso negativo</a:t>
            </a:r>
            <a:endParaRPr sz="1000">
              <a:latin typeface="Overpass SemiBold"/>
              <a:ea typeface="Overpass SemiBold"/>
              <a:cs typeface="Overpass SemiBold"/>
              <a:sym typeface="Overpass SemiBold"/>
            </a:endParaRPr>
          </a:p>
        </p:txBody>
      </p:sp>
      <p:cxnSp>
        <p:nvCxnSpPr>
          <p:cNvPr id="399" name="Google Shape;399;p45"/>
          <p:cNvCxnSpPr/>
          <p:nvPr/>
        </p:nvCxnSpPr>
        <p:spPr>
          <a:xfrm flipH="1">
            <a:off x="5392825" y="1765550"/>
            <a:ext cx="339300" cy="214200"/>
          </a:xfrm>
          <a:prstGeom prst="straightConnector1">
            <a:avLst/>
          </a:prstGeom>
          <a:noFill/>
          <a:ln cap="flat" cmpd="sng" w="28575">
            <a:solidFill>
              <a:schemeClr val="lt1"/>
            </a:solidFill>
            <a:prstDash val="solid"/>
            <a:round/>
            <a:headEnd len="med" w="med" type="none"/>
            <a:tailEnd len="med" w="med" type="stealth"/>
          </a:ln>
          <a:effectLst>
            <a:outerShdw blurRad="57150" rotWithShape="0" algn="bl" dir="1800000" dist="114300">
              <a:srgbClr val="000000">
                <a:alpha val="50000"/>
              </a:srgbClr>
            </a:outerShdw>
          </a:effectLst>
        </p:spPr>
      </p:cxnSp>
      <p:sp>
        <p:nvSpPr>
          <p:cNvPr id="400" name="Google Shape;400;p45"/>
          <p:cNvSpPr txBox="1"/>
          <p:nvPr/>
        </p:nvSpPr>
        <p:spPr>
          <a:xfrm>
            <a:off x="5732125" y="1571750"/>
            <a:ext cx="914400" cy="387600"/>
          </a:xfrm>
          <a:prstGeom prst="rect">
            <a:avLst/>
          </a:prstGeom>
          <a:solidFill>
            <a:schemeClr val="lt1"/>
          </a:solidFill>
          <a:ln>
            <a:noFill/>
          </a:ln>
          <a:effectLst>
            <a:outerShdw blurRad="57150" rotWithShape="0" algn="bl" dir="1860000" dist="161925">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latin typeface="Overpass SemiBold"/>
                <a:ea typeface="Overpass SemiBold"/>
                <a:cs typeface="Overpass SemiBold"/>
                <a:sym typeface="Overpass SemiBold"/>
              </a:rPr>
              <a:t>falso positivo</a:t>
            </a:r>
            <a:endParaRPr sz="1000">
              <a:latin typeface="Overpass SemiBold"/>
              <a:ea typeface="Overpass SemiBold"/>
              <a:cs typeface="Overpass SemiBold"/>
              <a:sym typeface="Overpass SemiBold"/>
            </a:endParaRPr>
          </a:p>
        </p:txBody>
      </p:sp>
      <p:cxnSp>
        <p:nvCxnSpPr>
          <p:cNvPr id="401" name="Google Shape;401;p45"/>
          <p:cNvCxnSpPr>
            <a:stCxn id="398" idx="3"/>
          </p:cNvCxnSpPr>
          <p:nvPr/>
        </p:nvCxnSpPr>
        <p:spPr>
          <a:xfrm flipH="1" rot="10800000">
            <a:off x="1565125" y="3558200"/>
            <a:ext cx="490800" cy="318600"/>
          </a:xfrm>
          <a:prstGeom prst="straightConnector1">
            <a:avLst/>
          </a:prstGeom>
          <a:noFill/>
          <a:ln cap="flat" cmpd="sng" w="28575">
            <a:solidFill>
              <a:schemeClr val="lt1"/>
            </a:solidFill>
            <a:prstDash val="solid"/>
            <a:round/>
            <a:headEnd len="med" w="med" type="none"/>
            <a:tailEnd len="med" w="med" type="stealth"/>
          </a:ln>
          <a:effectLst>
            <a:outerShdw blurRad="57150" rotWithShape="0" algn="bl" dir="1800000" dist="114300">
              <a:srgbClr val="000000">
                <a:alpha val="50000"/>
              </a:srgbClr>
            </a:outerShdw>
          </a:effectLst>
        </p:spPr>
      </p:cxnSp>
      <p:sp>
        <p:nvSpPr>
          <p:cNvPr id="402" name="Google Shape;402;p45"/>
          <p:cNvSpPr txBox="1"/>
          <p:nvPr/>
        </p:nvSpPr>
        <p:spPr>
          <a:xfrm>
            <a:off x="7605375" y="1771575"/>
            <a:ext cx="1356900" cy="23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IBM Plex Mono"/>
                <a:ea typeface="IBM Plex Mono"/>
                <a:cs typeface="IBM Plex Mono"/>
                <a:sym typeface="IBM Plex Mono"/>
              </a:rPr>
              <a:t>En aplicaciones de segmentación de imagen -donde se predicen áreas- la evaluación de coincidencia entre predicción y realidad se realiza pixel a pixel: ¡se compara cada punto de la imagen! </a:t>
            </a:r>
            <a:endParaRPr sz="900">
              <a:latin typeface="IBM Plex Mono"/>
              <a:ea typeface="IBM Plex Mono"/>
              <a:cs typeface="IBM Plex Mono"/>
              <a:sym typeface="IBM Plex Mono"/>
            </a:endParaRPr>
          </a:p>
          <a:p>
            <a:pPr indent="0" lvl="0" marL="0" rtl="0" algn="l">
              <a:spcBef>
                <a:spcPts val="0"/>
              </a:spcBef>
              <a:spcAft>
                <a:spcPts val="0"/>
              </a:spcAft>
              <a:buNone/>
            </a:pPr>
            <a:r>
              <a:t/>
            </a:r>
            <a:endParaRPr sz="900">
              <a:latin typeface="IBM Plex Mono"/>
              <a:ea typeface="IBM Plex Mono"/>
              <a:cs typeface="IBM Plex Mono"/>
              <a:sym typeface="IBM Plex Mono"/>
            </a:endParaRPr>
          </a:p>
          <a:p>
            <a:pPr indent="0" lvl="0" marL="0" rtl="0" algn="l">
              <a:spcBef>
                <a:spcPts val="0"/>
              </a:spcBef>
              <a:spcAft>
                <a:spcPts val="0"/>
              </a:spcAft>
              <a:buNone/>
            </a:pPr>
            <a:r>
              <a:rPr lang="en" sz="900">
                <a:latin typeface="IBM Plex Mono"/>
                <a:ea typeface="IBM Plex Mono"/>
                <a:cs typeface="IBM Plex Mono"/>
                <a:sym typeface="IBM Plex Mono"/>
              </a:rPr>
              <a:t>Por suerte las métricas son calculadas de forma automática por el software especializado.</a:t>
            </a:r>
            <a:endParaRPr sz="900">
              <a:latin typeface="IBM Plex Mono"/>
              <a:ea typeface="IBM Plex Mono"/>
              <a:cs typeface="IBM Plex Mono"/>
              <a:sym typeface="IBM Plex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12445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Resolución media (sirve para grandes basurales)</a:t>
            </a:r>
            <a:endParaRPr/>
          </a:p>
          <a:p>
            <a:pPr indent="-317500" lvl="1" marL="914400" rtl="0" algn="l">
              <a:spcBef>
                <a:spcPts val="0"/>
              </a:spcBef>
              <a:spcAft>
                <a:spcPts val="0"/>
              </a:spcAft>
              <a:buSzPts val="1400"/>
              <a:buChar char="-"/>
            </a:pPr>
            <a:r>
              <a:rPr b="1" lang="en"/>
              <a:t>Descarga de imágenes </a:t>
            </a:r>
            <a:r>
              <a:rPr b="1" lang="en"/>
              <a:t>Sentinel</a:t>
            </a:r>
            <a:endParaRPr b="1"/>
          </a:p>
          <a:p>
            <a:pPr indent="-317500" lvl="2" marL="1371600" rtl="0" algn="l">
              <a:spcBef>
                <a:spcPts val="0"/>
              </a:spcBef>
              <a:spcAft>
                <a:spcPts val="0"/>
              </a:spcAft>
              <a:buSzPts val="1400"/>
              <a:buChar char="-"/>
            </a:pPr>
            <a:r>
              <a:rPr lang="en"/>
              <a:t>Tutorial </a:t>
            </a:r>
            <a:r>
              <a:rPr lang="en" u="sng">
                <a:solidFill>
                  <a:schemeClr val="hlink"/>
                </a:solidFill>
                <a:hlinkClick r:id="rId3"/>
              </a:rPr>
              <a:t>con QGIS</a:t>
            </a:r>
            <a:r>
              <a:rPr lang="en"/>
              <a:t> </a:t>
            </a:r>
            <a:endParaRPr/>
          </a:p>
          <a:p>
            <a:pPr indent="-317500" lvl="2" marL="1371600" rtl="0" algn="l">
              <a:spcBef>
                <a:spcPts val="0"/>
              </a:spcBef>
              <a:spcAft>
                <a:spcPts val="0"/>
              </a:spcAft>
              <a:buSzPts val="1400"/>
              <a:buChar char="-"/>
            </a:pPr>
            <a:r>
              <a:rPr lang="en"/>
              <a:t>Notebook de </a:t>
            </a:r>
            <a:r>
              <a:rPr lang="en" u="sng">
                <a:solidFill>
                  <a:schemeClr val="hlink"/>
                </a:solidFill>
                <a:hlinkClick r:id="rId4"/>
              </a:rPr>
              <a:t>Python</a:t>
            </a:r>
            <a:br>
              <a:rPr lang="en"/>
            </a:br>
            <a:endParaRPr/>
          </a:p>
          <a:p>
            <a:pPr indent="-342900" lvl="0" marL="457200" rtl="0" algn="l">
              <a:spcBef>
                <a:spcPts val="0"/>
              </a:spcBef>
              <a:spcAft>
                <a:spcPts val="0"/>
              </a:spcAft>
              <a:buSzPts val="1800"/>
              <a:buChar char="-"/>
            </a:pPr>
            <a:r>
              <a:rPr lang="en"/>
              <a:t>Resolución alta (sirve para grandes </a:t>
            </a:r>
            <a:br>
              <a:rPr lang="en"/>
            </a:br>
            <a:r>
              <a:rPr lang="en"/>
              <a:t>y micro-basurales)</a:t>
            </a:r>
            <a:endParaRPr/>
          </a:p>
          <a:p>
            <a:pPr indent="-317500" lvl="1" marL="914400" rtl="0" algn="l">
              <a:spcBef>
                <a:spcPts val="0"/>
              </a:spcBef>
              <a:spcAft>
                <a:spcPts val="0"/>
              </a:spcAft>
              <a:buSzPts val="1400"/>
              <a:buChar char="-"/>
            </a:pPr>
            <a:r>
              <a:rPr b="1" lang="en"/>
              <a:t>Descarga de </a:t>
            </a:r>
            <a:r>
              <a:rPr b="1" lang="en"/>
              <a:t>Google Earth</a:t>
            </a:r>
            <a:endParaRPr b="1"/>
          </a:p>
          <a:p>
            <a:pPr indent="-317500" lvl="2" marL="1371600" rtl="0" algn="l">
              <a:spcBef>
                <a:spcPts val="0"/>
              </a:spcBef>
              <a:spcAft>
                <a:spcPts val="0"/>
              </a:spcAft>
              <a:buSzPts val="1400"/>
              <a:buChar char="-"/>
            </a:pPr>
            <a:r>
              <a:rPr lang="en"/>
              <a:t>Tutorial </a:t>
            </a:r>
            <a:r>
              <a:rPr lang="en" u="sng">
                <a:solidFill>
                  <a:schemeClr val="hlink"/>
                </a:solidFill>
                <a:hlinkClick r:id="rId5"/>
              </a:rPr>
              <a:t>con QGIS</a:t>
            </a:r>
            <a:endParaRPr/>
          </a:p>
          <a:p>
            <a:pPr indent="-317500" lvl="2" marL="1371600" rtl="0" algn="l">
              <a:spcBef>
                <a:spcPts val="0"/>
              </a:spcBef>
              <a:spcAft>
                <a:spcPts val="0"/>
              </a:spcAft>
              <a:buSzPts val="1400"/>
              <a:buChar char="-"/>
            </a:pPr>
            <a:r>
              <a:rPr lang="en"/>
              <a:t>Tutorial con </a:t>
            </a:r>
            <a:r>
              <a:rPr lang="en" u="sng">
                <a:solidFill>
                  <a:schemeClr val="hlink"/>
                </a:solidFill>
                <a:hlinkClick r:id="rId6"/>
              </a:rPr>
              <a:t>SAS Planet</a:t>
            </a:r>
            <a:endParaRPr/>
          </a:p>
          <a:p>
            <a:pPr indent="0" lvl="0" marL="0" rtl="0" algn="l">
              <a:spcBef>
                <a:spcPts val="1200"/>
              </a:spcBef>
              <a:spcAft>
                <a:spcPts val="1200"/>
              </a:spcAft>
              <a:buNone/>
            </a:pPr>
            <a:r>
              <a:t/>
            </a:r>
            <a:endParaRPr/>
          </a:p>
        </p:txBody>
      </p:sp>
      <p:pic>
        <p:nvPicPr>
          <p:cNvPr id="75" name="Google Shape;75;p16"/>
          <p:cNvPicPr preferRelativeResize="0"/>
          <p:nvPr/>
        </p:nvPicPr>
        <p:blipFill>
          <a:blip r:embed="rId7">
            <a:alphaModFix/>
          </a:blip>
          <a:stretch>
            <a:fillRect/>
          </a:stretch>
        </p:blipFill>
        <p:spPr>
          <a:xfrm>
            <a:off x="4901225" y="1890900"/>
            <a:ext cx="3931075" cy="2682347"/>
          </a:xfrm>
          <a:prstGeom prst="rect">
            <a:avLst/>
          </a:prstGeom>
          <a:noFill/>
          <a:ln>
            <a:noFill/>
          </a:ln>
          <a:effectLst>
            <a:outerShdw blurRad="57150" rotWithShape="0" algn="bl" dir="5400000" dist="19050">
              <a:srgbClr val="000000">
                <a:alpha val="50000"/>
              </a:srgbClr>
            </a:outerShdw>
          </a:effectLst>
        </p:spPr>
      </p:pic>
      <p:sp>
        <p:nvSpPr>
          <p:cNvPr id="76" name="Google Shape;76;p16"/>
          <p:cNvSpPr txBox="1"/>
          <p:nvPr>
            <p:ph type="title"/>
          </p:nvPr>
        </p:nvSpPr>
        <p:spPr>
          <a:xfrm>
            <a:off x="311700" y="555600"/>
            <a:ext cx="41418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50"/>
              <a:t>1.1 Obtener imágenes</a:t>
            </a:r>
            <a:endParaRPr sz="2150"/>
          </a:p>
        </p:txBody>
      </p:sp>
      <p:sp>
        <p:nvSpPr>
          <p:cNvPr id="77" name="Google Shape;77;p16"/>
          <p:cNvSpPr txBox="1"/>
          <p:nvPr/>
        </p:nvSpPr>
        <p:spPr>
          <a:xfrm>
            <a:off x="505350" y="4382250"/>
            <a:ext cx="39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ora"/>
                <a:ea typeface="Lora"/>
                <a:cs typeface="Lora"/>
                <a:sym typeface="Lora"/>
              </a:rPr>
              <a:t>En los siguientes ejemplos, practicaremos con imágenes de </a:t>
            </a:r>
            <a:r>
              <a:rPr lang="en" sz="1200">
                <a:latin typeface="Lora"/>
                <a:ea typeface="Lora"/>
                <a:cs typeface="Lora"/>
                <a:sym typeface="Lora"/>
              </a:rPr>
              <a:t>uso </a:t>
            </a:r>
            <a:r>
              <a:rPr lang="en" sz="1200">
                <a:latin typeface="Lora"/>
                <a:ea typeface="Lora"/>
                <a:cs typeface="Lora"/>
                <a:sym typeface="Lora"/>
              </a:rPr>
              <a:t>libre descargadas de </a:t>
            </a:r>
            <a:r>
              <a:rPr lang="en" sz="1200" u="sng">
                <a:solidFill>
                  <a:schemeClr val="hlink"/>
                </a:solidFill>
                <a:latin typeface="Lora"/>
                <a:ea typeface="Lora"/>
                <a:cs typeface="Lora"/>
                <a:sym typeface="Lora"/>
                <a:hlinkClick r:id="rId8"/>
              </a:rPr>
              <a:t>openaerialmap</a:t>
            </a:r>
            <a:endParaRPr sz="1200">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1</a:t>
            </a:r>
            <a:r>
              <a:rPr lang="en"/>
              <a:t>.2 </a:t>
            </a:r>
            <a:r>
              <a:rPr lang="en"/>
              <a:t>Generar anotaciones</a:t>
            </a:r>
            <a:endParaRPr/>
          </a:p>
        </p:txBody>
      </p:sp>
      <p:sp>
        <p:nvSpPr>
          <p:cNvPr id="83" name="Google Shape;83;p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lang="en"/>
              <a:t>Abrir imagen en QGIS</a:t>
            </a:r>
            <a:endParaRPr/>
          </a:p>
          <a:p>
            <a:pPr indent="-304800" lvl="0" marL="457200" rtl="0" algn="l">
              <a:spcBef>
                <a:spcPts val="0"/>
              </a:spcBef>
              <a:spcAft>
                <a:spcPts val="0"/>
              </a:spcAft>
              <a:buSzPts val="1200"/>
              <a:buChar char="●"/>
            </a:pPr>
            <a:r>
              <a:rPr lang="en"/>
              <a:t>Explorar buscando ejemplos de basural</a:t>
            </a:r>
            <a:endParaRPr/>
          </a:p>
          <a:p>
            <a:pPr indent="-304800" lvl="0" marL="457200" rtl="0" algn="l">
              <a:spcBef>
                <a:spcPts val="0"/>
              </a:spcBef>
              <a:spcAft>
                <a:spcPts val="0"/>
              </a:spcAft>
              <a:buSzPts val="1200"/>
              <a:buChar char="●"/>
            </a:pPr>
            <a:r>
              <a:rPr lang="en"/>
              <a:t>Crear una capa nueva, de polígonos, con el atributo “</a:t>
            </a:r>
            <a:r>
              <a:rPr i="1" lang="en"/>
              <a:t>clase</a:t>
            </a:r>
            <a:r>
              <a:rPr lang="en"/>
              <a:t>”. (</a:t>
            </a:r>
            <a:r>
              <a:rPr lang="en" u="sng">
                <a:solidFill>
                  <a:schemeClr val="hlink"/>
                </a:solidFill>
                <a:hlinkClick r:id="rId3"/>
              </a:rPr>
              <a:t>instrucciones</a:t>
            </a:r>
            <a:r>
              <a:rPr lang="en"/>
              <a:t>)</a:t>
            </a:r>
            <a:endParaRPr/>
          </a:p>
          <a:p>
            <a:pPr indent="-304800" lvl="0" marL="457200" rtl="0" algn="l">
              <a:spcBef>
                <a:spcPts val="0"/>
              </a:spcBef>
              <a:spcAft>
                <a:spcPts val="0"/>
              </a:spcAft>
              <a:buSzPts val="1200"/>
              <a:buChar char="●"/>
            </a:pPr>
            <a:r>
              <a:rPr lang="en"/>
              <a:t>Dibujar el contorno de cada basural identificado,</a:t>
            </a:r>
            <a:r>
              <a:rPr lang="en"/>
              <a:t> llenando el campo </a:t>
            </a:r>
            <a:r>
              <a:rPr i="1" lang="en"/>
              <a:t>clase</a:t>
            </a:r>
            <a:r>
              <a:rPr lang="en"/>
              <a:t> con “basural”.</a:t>
            </a:r>
            <a:endParaRPr/>
          </a:p>
          <a:p>
            <a:pPr indent="0" lvl="0" marL="0" rtl="0" algn="l">
              <a:spcBef>
                <a:spcPts val="1200"/>
              </a:spcBef>
              <a:spcAft>
                <a:spcPts val="1200"/>
              </a:spcAft>
              <a:buNone/>
            </a:pPr>
            <a:r>
              <a:rPr lang="en"/>
              <a:t>Definir qué cuenta como basura, y cuales son los bordes exactos de un basural, es un arte imposible. ¡Hay decisiones arbitrarias! </a:t>
            </a:r>
            <a:r>
              <a:rPr lang="en"/>
              <a:t>La práctica ayuda. </a:t>
            </a:r>
            <a:endParaRPr/>
          </a:p>
        </p:txBody>
      </p:sp>
      <p:sp>
        <p:nvSpPr>
          <p:cNvPr id="84" name="Google Shape;84;p17"/>
          <p:cNvSpPr txBox="1"/>
          <p:nvPr/>
        </p:nvSpPr>
        <p:spPr>
          <a:xfrm>
            <a:off x="110750" y="4707275"/>
            <a:ext cx="398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ora"/>
                <a:ea typeface="Lora"/>
                <a:cs typeface="Lora"/>
                <a:sym typeface="Lora"/>
              </a:rPr>
              <a:t>la imagen usada en los ejemplos se puede descargar </a:t>
            </a:r>
            <a:r>
              <a:rPr lang="en" sz="900" u="sng">
                <a:solidFill>
                  <a:schemeClr val="hlink"/>
                </a:solidFill>
                <a:latin typeface="Lora"/>
                <a:ea typeface="Lora"/>
                <a:cs typeface="Lora"/>
                <a:sym typeface="Lora"/>
                <a:hlinkClick r:id="rId4"/>
              </a:rPr>
              <a:t>aquí</a:t>
            </a:r>
            <a:endParaRPr sz="900">
              <a:latin typeface="Lora"/>
              <a:ea typeface="Lora"/>
              <a:cs typeface="Lora"/>
              <a:sym typeface="Lora"/>
            </a:endParaRPr>
          </a:p>
        </p:txBody>
      </p:sp>
      <p:pic>
        <p:nvPicPr>
          <p:cNvPr id="85" name="Google Shape;85;p17"/>
          <p:cNvPicPr preferRelativeResize="0"/>
          <p:nvPr/>
        </p:nvPicPr>
        <p:blipFill>
          <a:blip r:embed="rId5">
            <a:alphaModFix/>
          </a:blip>
          <a:stretch>
            <a:fillRect/>
          </a:stretch>
        </p:blipFill>
        <p:spPr>
          <a:xfrm>
            <a:off x="3335100" y="396512"/>
            <a:ext cx="5518899" cy="4350476"/>
          </a:xfrm>
          <a:prstGeom prst="rect">
            <a:avLst/>
          </a:prstGeom>
          <a:noFill/>
          <a:ln>
            <a:noFill/>
          </a:ln>
          <a:effectLst>
            <a:outerShdw blurRad="57150" rotWithShape="0" algn="bl" dir="5400000" dist="19050">
              <a:srgbClr val="000000">
                <a:alpha val="50000"/>
              </a:srgbClr>
            </a:outerShdw>
          </a:effectLst>
        </p:spPr>
      </p:pic>
      <p:sp>
        <p:nvSpPr>
          <p:cNvPr id="86" name="Google Shape;86;p17"/>
          <p:cNvSpPr/>
          <p:nvPr/>
        </p:nvSpPr>
        <p:spPr>
          <a:xfrm>
            <a:off x="8176250" y="4578325"/>
            <a:ext cx="454800" cy="189300"/>
          </a:xfrm>
          <a:prstGeom prst="ellipse">
            <a:avLst/>
          </a:prstGeom>
          <a:noFill/>
          <a:ln cap="flat" cmpd="sng" w="952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1</a:t>
            </a:r>
            <a:r>
              <a:rPr lang="en"/>
              <a:t>.2 </a:t>
            </a:r>
            <a:r>
              <a:rPr lang="en"/>
              <a:t>Generar anotaciones </a:t>
            </a:r>
            <a:r>
              <a:rPr lang="en" sz="1955"/>
              <a:t>(cont.)</a:t>
            </a:r>
            <a:endParaRPr sz="1955"/>
          </a:p>
        </p:txBody>
      </p:sp>
      <p:sp>
        <p:nvSpPr>
          <p:cNvPr id="92" name="Google Shape;92;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Continuamos hasta completar los basurales observables en la imagen, y guardamos el resultado. En la jerga del </a:t>
            </a:r>
            <a:r>
              <a:rPr i="1" lang="en"/>
              <a:t>machine learning</a:t>
            </a:r>
            <a:r>
              <a:rPr lang="en"/>
              <a:t>, estos ejemplos que hemos creado son llamados “anotaciones” o “etiquetas” (</a:t>
            </a:r>
            <a:r>
              <a:rPr i="1" lang="en"/>
              <a:t>annotations</a:t>
            </a:r>
            <a:r>
              <a:rPr lang="en"/>
              <a:t>, o </a:t>
            </a:r>
            <a:r>
              <a:rPr i="1" lang="en"/>
              <a:t>labels</a:t>
            </a:r>
            <a:r>
              <a:rPr lang="en"/>
              <a:t>). Luego serán procesados para que una red neuronal “aprenda” a reconocer estos patrones.</a:t>
            </a:r>
            <a:br>
              <a:rPr lang="en"/>
            </a:br>
            <a:br>
              <a:rPr lang="en"/>
            </a:br>
            <a:r>
              <a:rPr lang="en"/>
              <a:t>IMPORTANTE: Guardar el archivo en formato GeoJSON (extensión </a:t>
            </a:r>
            <a:r>
              <a:rPr i="1" lang="en"/>
              <a:t>.geojson</a:t>
            </a:r>
            <a:r>
              <a:rPr lang="en"/>
              <a:t>) y proyección WGS84 (CRS 4326)</a:t>
            </a:r>
            <a:endParaRPr/>
          </a:p>
        </p:txBody>
      </p:sp>
      <p:pic>
        <p:nvPicPr>
          <p:cNvPr id="93" name="Google Shape;93;p18"/>
          <p:cNvPicPr preferRelativeResize="0"/>
          <p:nvPr/>
        </p:nvPicPr>
        <p:blipFill>
          <a:blip r:embed="rId3">
            <a:alphaModFix/>
          </a:blip>
          <a:stretch>
            <a:fillRect/>
          </a:stretch>
        </p:blipFill>
        <p:spPr>
          <a:xfrm>
            <a:off x="3272100" y="370513"/>
            <a:ext cx="5584737" cy="4402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1</a:t>
            </a:r>
            <a:r>
              <a:rPr lang="en"/>
              <a:t>.3 Definir área de </a:t>
            </a:r>
            <a:r>
              <a:rPr lang="en"/>
              <a:t>interés</a:t>
            </a:r>
            <a:endParaRPr/>
          </a:p>
        </p:txBody>
      </p:sp>
      <p:sp>
        <p:nvSpPr>
          <p:cNvPr id="99" name="Google Shape;99;p19"/>
          <p:cNvSpPr txBox="1"/>
          <p:nvPr>
            <p:ph idx="1" type="body"/>
          </p:nvPr>
        </p:nvSpPr>
        <p:spPr>
          <a:xfrm>
            <a:off x="311700" y="1389600"/>
            <a:ext cx="2808000" cy="3491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91666"/>
              <a:buFont typeface="Arial"/>
              <a:buNone/>
            </a:pPr>
            <a:r>
              <a:rPr lang="en"/>
              <a:t>Es recomendable</a:t>
            </a:r>
            <a:r>
              <a:rPr lang="en"/>
              <a:t> definir también un </a:t>
            </a:r>
            <a:r>
              <a:rPr i="1" lang="en"/>
              <a:t>área de interés</a:t>
            </a:r>
            <a:r>
              <a:rPr lang="en"/>
              <a:t>. Esto es simplemente uno o varios polígonos que demarcan la porción de la imagen que nos importa procesar al entrenar al algoritmo.</a:t>
            </a:r>
            <a:endParaRPr/>
          </a:p>
          <a:p>
            <a:pPr indent="0" lvl="0" marL="0" rtl="0" algn="l">
              <a:spcBef>
                <a:spcPts val="1200"/>
              </a:spcBef>
              <a:spcAft>
                <a:spcPts val="0"/>
              </a:spcAft>
              <a:buNone/>
            </a:pPr>
            <a:r>
              <a:rPr lang="en"/>
              <a:t>Esto es útil cuando disponemos de imágenes de considerable extensión donde los objetos de interés sólo aparecen en un área acotada, ya que evitamos perder mucho tiempo procesando superficie donde sabemos que no habrá -o no nos interesan- resultados.</a:t>
            </a:r>
            <a:endParaRPr/>
          </a:p>
          <a:p>
            <a:pPr indent="0" lvl="0" marL="0" rtl="0" algn="l">
              <a:spcBef>
                <a:spcPts val="1200"/>
              </a:spcBef>
              <a:spcAft>
                <a:spcPts val="1200"/>
              </a:spcAft>
              <a:buNone/>
            </a:pPr>
            <a:r>
              <a:rPr lang="en"/>
              <a:t>En la práctica, definir cómo área de interés un </a:t>
            </a:r>
            <a:r>
              <a:rPr i="1" lang="en"/>
              <a:t>buffer </a:t>
            </a:r>
            <a:r>
              <a:rPr lang="en"/>
              <a:t>(área circundante) de 1000 a 1500 metros en torno a cada basural ha funcionado bien.</a:t>
            </a:r>
            <a:endParaRPr b="1"/>
          </a:p>
        </p:txBody>
      </p:sp>
      <p:pic>
        <p:nvPicPr>
          <p:cNvPr id="100" name="Google Shape;100;p19"/>
          <p:cNvPicPr preferRelativeResize="0"/>
          <p:nvPr/>
        </p:nvPicPr>
        <p:blipFill>
          <a:blip r:embed="rId3">
            <a:alphaModFix/>
          </a:blip>
          <a:stretch>
            <a:fillRect/>
          </a:stretch>
        </p:blipFill>
        <p:spPr>
          <a:xfrm>
            <a:off x="3272100" y="370525"/>
            <a:ext cx="5584727" cy="4402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0" y="0"/>
            <a:ext cx="9144000" cy="5143487"/>
          </a:xfrm>
          <a:prstGeom prst="rect">
            <a:avLst/>
          </a:prstGeom>
          <a:noFill/>
          <a:ln>
            <a:noFill/>
          </a:ln>
        </p:spPr>
      </p:pic>
      <p:sp>
        <p:nvSpPr>
          <p:cNvPr id="106" name="Google Shape;106;p2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Paso 2: entrenar un modelo de </a:t>
            </a:r>
            <a:r>
              <a:rPr b="1" lang="en">
                <a:solidFill>
                  <a:srgbClr val="FFFFFF"/>
                </a:solidFill>
                <a:latin typeface="Montserrat"/>
                <a:ea typeface="Montserrat"/>
                <a:cs typeface="Montserrat"/>
                <a:sym typeface="Montserrat"/>
              </a:rPr>
              <a:t>reconocimiento</a:t>
            </a:r>
            <a:endParaRPr b="1">
              <a:solidFill>
                <a:srgbClr val="FFFFFF"/>
              </a:solidFill>
              <a:latin typeface="Montserrat"/>
              <a:ea typeface="Montserrat"/>
              <a:cs typeface="Montserrat"/>
              <a:sym typeface="Montserrat"/>
            </a:endParaRPr>
          </a:p>
        </p:txBody>
      </p:sp>
      <p:sp>
        <p:nvSpPr>
          <p:cNvPr id="107" name="Google Shape;107;p20"/>
          <p:cNvSpPr txBox="1"/>
          <p:nvPr/>
        </p:nvSpPr>
        <p:spPr>
          <a:xfrm>
            <a:off x="2727500" y="3828200"/>
            <a:ext cx="398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ora SemiBold"/>
                <a:ea typeface="Lora SemiBold"/>
                <a:cs typeface="Lora SemiBold"/>
                <a:sym typeface="Lora SemiBold"/>
              </a:rPr>
              <a:t>(este paso se puede evitar si disponemos de un modelo pre-entrenado)</a:t>
            </a:r>
            <a:endParaRPr>
              <a:solidFill>
                <a:srgbClr val="FFFFFF"/>
              </a:solidFill>
              <a:latin typeface="Lora SemiBold"/>
              <a:ea typeface="Lora SemiBold"/>
              <a:cs typeface="Lora SemiBold"/>
              <a:sym typeface="Lora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3">
            <a:alphaModFix/>
          </a:blip>
          <a:srcRect b="0" l="0" r="0" t="6690"/>
          <a:stretch/>
        </p:blipFill>
        <p:spPr>
          <a:xfrm>
            <a:off x="3663400" y="1427338"/>
            <a:ext cx="2500178" cy="2252775"/>
          </a:xfrm>
          <a:prstGeom prst="rect">
            <a:avLst/>
          </a:prstGeom>
          <a:noFill/>
          <a:ln>
            <a:noFill/>
          </a:ln>
        </p:spPr>
      </p:pic>
      <p:sp>
        <p:nvSpPr>
          <p:cNvPr id="113" name="Google Shape;113;p21"/>
          <p:cNvSpPr txBox="1"/>
          <p:nvPr>
            <p:ph type="title"/>
          </p:nvPr>
        </p:nvSpPr>
        <p:spPr>
          <a:xfrm>
            <a:off x="311700" y="555600"/>
            <a:ext cx="83193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a:t>
            </a:r>
            <a:r>
              <a:rPr lang="en"/>
              <a:t>.1 Definir datasets de entrenamiento y validación</a:t>
            </a:r>
            <a:endParaRPr/>
          </a:p>
        </p:txBody>
      </p:sp>
      <p:sp>
        <p:nvSpPr>
          <p:cNvPr id="114" name="Google Shape;114;p21"/>
          <p:cNvSpPr txBox="1"/>
          <p:nvPr>
            <p:ph idx="1" type="body"/>
          </p:nvPr>
        </p:nvSpPr>
        <p:spPr>
          <a:xfrm>
            <a:off x="311700" y="1389600"/>
            <a:ext cx="3262500" cy="3491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El </a:t>
            </a:r>
            <a:r>
              <a:rPr b="1" lang="en"/>
              <a:t>dataset de entrenamiento</a:t>
            </a:r>
            <a:r>
              <a:rPr lang="en"/>
              <a:t> es el que algoritmo procesa, comparando imagen con anotaciones, para "aprender" los rasgos visuales que corresponden a basurales. Usamos un muestreo al azar de recortes, tantos como querramos. </a:t>
            </a:r>
            <a:endParaRPr/>
          </a:p>
          <a:p>
            <a:pPr indent="0" lvl="0" marL="0" marR="0" rtl="0" algn="l">
              <a:lnSpc>
                <a:spcPct val="115000"/>
              </a:lnSpc>
              <a:spcBef>
                <a:spcPts val="1200"/>
              </a:spcBef>
              <a:spcAft>
                <a:spcPts val="1200"/>
              </a:spcAft>
              <a:buNone/>
            </a:pPr>
            <a:r>
              <a:rPr lang="en"/>
              <a:t>El </a:t>
            </a:r>
            <a:r>
              <a:rPr b="1" lang="en"/>
              <a:t>dataset de validación</a:t>
            </a:r>
            <a:r>
              <a:rPr lang="en"/>
              <a:t> se utiliza para medir la performance de detección. Tras cada iteración en la cual el algoritmo ha procesado ejemplos de basurales, evaluamos la performance lograda haciendo que recorra toda el área de trabajo, registrando si identifica cada instancia conocida.</a:t>
            </a:r>
            <a:endParaRPr/>
          </a:p>
        </p:txBody>
      </p:sp>
      <p:pic>
        <p:nvPicPr>
          <p:cNvPr id="115" name="Google Shape;115;p21"/>
          <p:cNvPicPr preferRelativeResize="0"/>
          <p:nvPr/>
        </p:nvPicPr>
        <p:blipFill rotWithShape="1">
          <a:blip r:embed="rId4">
            <a:alphaModFix/>
          </a:blip>
          <a:srcRect b="0" l="0" r="0" t="4260"/>
          <a:stretch/>
        </p:blipFill>
        <p:spPr>
          <a:xfrm>
            <a:off x="6380184" y="1583955"/>
            <a:ext cx="1934776" cy="1916425"/>
          </a:xfrm>
          <a:prstGeom prst="rect">
            <a:avLst/>
          </a:prstGeom>
          <a:noFill/>
          <a:ln>
            <a:noFill/>
          </a:ln>
        </p:spPr>
      </p:pic>
      <p:pic>
        <p:nvPicPr>
          <p:cNvPr id="116" name="Google Shape;116;p21"/>
          <p:cNvPicPr preferRelativeResize="0"/>
          <p:nvPr/>
        </p:nvPicPr>
        <p:blipFill>
          <a:blip r:embed="rId5">
            <a:alphaModFix/>
          </a:blip>
          <a:stretch>
            <a:fillRect/>
          </a:stretch>
        </p:blipFill>
        <p:spPr>
          <a:xfrm>
            <a:off x="4895738" y="3575075"/>
            <a:ext cx="3262601" cy="1409700"/>
          </a:xfrm>
          <a:prstGeom prst="rect">
            <a:avLst/>
          </a:prstGeom>
          <a:noFill/>
          <a:ln>
            <a:noFill/>
          </a:ln>
        </p:spPr>
      </p:pic>
      <p:sp>
        <p:nvSpPr>
          <p:cNvPr id="117" name="Google Shape;117;p21"/>
          <p:cNvSpPr txBox="1"/>
          <p:nvPr/>
        </p:nvSpPr>
        <p:spPr>
          <a:xfrm>
            <a:off x="3720655" y="1211005"/>
            <a:ext cx="234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BM Plex Mono"/>
                <a:ea typeface="IBM Plex Mono"/>
                <a:cs typeface="IBM Plex Mono"/>
                <a:sym typeface="IBM Plex Mono"/>
              </a:rPr>
              <a:t>dataset de entrenamiento</a:t>
            </a:r>
            <a:endParaRPr sz="1100">
              <a:latin typeface="IBM Plex Mono"/>
              <a:ea typeface="IBM Plex Mono"/>
              <a:cs typeface="IBM Plex Mono"/>
              <a:sym typeface="IBM Plex Mono"/>
            </a:endParaRPr>
          </a:p>
        </p:txBody>
      </p:sp>
      <p:sp>
        <p:nvSpPr>
          <p:cNvPr id="118" name="Google Shape;118;p21"/>
          <p:cNvSpPr txBox="1"/>
          <p:nvPr/>
        </p:nvSpPr>
        <p:spPr>
          <a:xfrm>
            <a:off x="6144928" y="1229955"/>
            <a:ext cx="2349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BM Plex Mono"/>
                <a:ea typeface="IBM Plex Mono"/>
                <a:cs typeface="IBM Plex Mono"/>
                <a:sym typeface="IBM Plex Mono"/>
              </a:rPr>
              <a:t>dataset de validación</a:t>
            </a:r>
            <a:endParaRPr sz="1100">
              <a:latin typeface="IBM Plex Mono"/>
              <a:ea typeface="IBM Plex Mono"/>
              <a:cs typeface="IBM Plex Mono"/>
              <a:sym typeface="IBM Plex Mon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